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71"/>
  </p:notesMasterIdLst>
  <p:sldIdLst>
    <p:sldId id="418" r:id="rId3"/>
    <p:sldId id="419" r:id="rId4"/>
    <p:sldId id="428" r:id="rId5"/>
    <p:sldId id="420" r:id="rId6"/>
    <p:sldId id="421" r:id="rId7"/>
    <p:sldId id="422" r:id="rId8"/>
    <p:sldId id="423" r:id="rId9"/>
    <p:sldId id="424" r:id="rId10"/>
    <p:sldId id="487" r:id="rId11"/>
    <p:sldId id="425" r:id="rId12"/>
    <p:sldId id="426" r:id="rId13"/>
    <p:sldId id="427" r:id="rId14"/>
    <p:sldId id="429" r:id="rId15"/>
    <p:sldId id="430" r:id="rId16"/>
    <p:sldId id="431" r:id="rId17"/>
    <p:sldId id="432" r:id="rId18"/>
    <p:sldId id="433" r:id="rId19"/>
    <p:sldId id="434" r:id="rId20"/>
    <p:sldId id="435" r:id="rId21"/>
    <p:sldId id="436" r:id="rId22"/>
    <p:sldId id="437" r:id="rId23"/>
    <p:sldId id="438" r:id="rId24"/>
    <p:sldId id="440" r:id="rId25"/>
    <p:sldId id="441" r:id="rId26"/>
    <p:sldId id="442" r:id="rId27"/>
    <p:sldId id="444" r:id="rId28"/>
    <p:sldId id="445" r:id="rId29"/>
    <p:sldId id="454" r:id="rId30"/>
    <p:sldId id="456" r:id="rId31"/>
    <p:sldId id="455" r:id="rId32"/>
    <p:sldId id="457" r:id="rId33"/>
    <p:sldId id="458" r:id="rId34"/>
    <p:sldId id="461" r:id="rId35"/>
    <p:sldId id="462" r:id="rId36"/>
    <p:sldId id="463" r:id="rId37"/>
    <p:sldId id="464" r:id="rId38"/>
    <p:sldId id="446" r:id="rId39"/>
    <p:sldId id="451" r:id="rId40"/>
    <p:sldId id="447" r:id="rId41"/>
    <p:sldId id="459" r:id="rId42"/>
    <p:sldId id="460" r:id="rId43"/>
    <p:sldId id="452" r:id="rId44"/>
    <p:sldId id="453" r:id="rId45"/>
    <p:sldId id="466" r:id="rId46"/>
    <p:sldId id="465" r:id="rId47"/>
    <p:sldId id="467" r:id="rId48"/>
    <p:sldId id="469" r:id="rId49"/>
    <p:sldId id="483" r:id="rId50"/>
    <p:sldId id="468" r:id="rId51"/>
    <p:sldId id="475" r:id="rId52"/>
    <p:sldId id="476" r:id="rId53"/>
    <p:sldId id="477" r:id="rId54"/>
    <p:sldId id="470" r:id="rId55"/>
    <p:sldId id="471" r:id="rId56"/>
    <p:sldId id="472" r:id="rId57"/>
    <p:sldId id="473" r:id="rId58"/>
    <p:sldId id="474" r:id="rId59"/>
    <p:sldId id="478" r:id="rId60"/>
    <p:sldId id="479" r:id="rId61"/>
    <p:sldId id="489" r:id="rId62"/>
    <p:sldId id="490" r:id="rId63"/>
    <p:sldId id="480" r:id="rId64"/>
    <p:sldId id="484" r:id="rId65"/>
    <p:sldId id="485" r:id="rId66"/>
    <p:sldId id="486" r:id="rId67"/>
    <p:sldId id="481" r:id="rId68"/>
    <p:sldId id="482" r:id="rId69"/>
    <p:sldId id="407" r:id="rId7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6319A99-70C0-5B40-8974-7118F4B0FD3E}">
          <p14:sldIdLst>
            <p14:sldId id="418"/>
            <p14:sldId id="419"/>
            <p14:sldId id="428"/>
            <p14:sldId id="420"/>
            <p14:sldId id="421"/>
            <p14:sldId id="422"/>
            <p14:sldId id="423"/>
            <p14:sldId id="424"/>
            <p14:sldId id="487"/>
            <p14:sldId id="425"/>
            <p14:sldId id="426"/>
            <p14:sldId id="427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40"/>
            <p14:sldId id="441"/>
            <p14:sldId id="442"/>
            <p14:sldId id="444"/>
            <p14:sldId id="445"/>
            <p14:sldId id="454"/>
            <p14:sldId id="456"/>
            <p14:sldId id="455"/>
            <p14:sldId id="457"/>
            <p14:sldId id="458"/>
            <p14:sldId id="461"/>
            <p14:sldId id="462"/>
            <p14:sldId id="463"/>
            <p14:sldId id="464"/>
            <p14:sldId id="446"/>
            <p14:sldId id="451"/>
            <p14:sldId id="447"/>
            <p14:sldId id="459"/>
            <p14:sldId id="460"/>
            <p14:sldId id="452"/>
            <p14:sldId id="453"/>
            <p14:sldId id="466"/>
            <p14:sldId id="465"/>
            <p14:sldId id="467"/>
            <p14:sldId id="469"/>
            <p14:sldId id="483"/>
            <p14:sldId id="468"/>
            <p14:sldId id="475"/>
            <p14:sldId id="476"/>
            <p14:sldId id="477"/>
            <p14:sldId id="470"/>
            <p14:sldId id="471"/>
            <p14:sldId id="472"/>
            <p14:sldId id="473"/>
            <p14:sldId id="474"/>
            <p14:sldId id="478"/>
            <p14:sldId id="479"/>
            <p14:sldId id="489"/>
            <p14:sldId id="490"/>
            <p14:sldId id="480"/>
            <p14:sldId id="484"/>
            <p14:sldId id="485"/>
            <p14:sldId id="486"/>
            <p14:sldId id="481"/>
            <p14:sldId id="482"/>
            <p14:sldId id="4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吴 慧" initials="吴" lastIdx="1" clrIdx="0">
    <p:extLst>
      <p:ext uri="{19B8F6BF-5375-455C-9EA6-DF929625EA0E}">
        <p15:presenceInfo xmlns:p15="http://schemas.microsoft.com/office/powerpoint/2012/main" userId="613e4b28863340f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D7BD"/>
    <a:srgbClr val="FFC715"/>
    <a:srgbClr val="FAE5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58" autoAdjust="0"/>
    <p:restoredTop sz="95238" autoAdjust="0"/>
  </p:normalViewPr>
  <p:slideViewPr>
    <p:cSldViewPr>
      <p:cViewPr varScale="1">
        <p:scale>
          <a:sx n="88" d="100"/>
          <a:sy n="88" d="100"/>
        </p:scale>
        <p:origin x="90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0-10T11:40:00.0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21168 6096 1555 0,'-28'-15'138'0,"28"15"-110"15,-12-10-28-15,12 10 0 0,-6-5-12 0,6 5-8 16,0 0-2-16,0 0 0 15,0 0-86-15,12-5-16 0,-1 5-4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0-10T11:40:01.55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21709 5311 0 0,'0'0'0'0,"0"0"0"0,0 0 0 0,0 0 0 16,0 0 179-16,0 0-36 0,0 0 29 0,0 0 5 16,0 0-97-16,0 0-19 0,0 0-4 0,0 0-1 0,0 0-43 15,0 0-13-15,0 0 0 0,0 0 8 0,0 0-8 0,0 0 0 16,0 0 0-16,0 0 0 0,0 0 0 0,0 0 0 16,0 0 0-16,0 0 0 0,0 0 8 0,0 0 8 15,0 0 0-15,0 0 1 0,0 0 8 0,0 0 2 16,0 0 0-16,0 0 0 0,0 0-15 0,0 0-4 15,0 0 0-15,0 0 0 0,0 0-20 0,0 0-4 16,0 0 0-16,0 0-280 16,-5 10-56-16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EF3491-94E4-4075-B5F1-294292DEA749}" type="datetimeFigureOut">
              <a:rPr lang="zh-CN" altLang="en-US" smtClean="0"/>
              <a:t>2023/8/27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928BA7-4A45-4FFE-A583-CA964C03D9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568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/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DC1DC6-B42F-4EDB-90F2-8B5D9D0AEF88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45341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1912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531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05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7241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6536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5808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4675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7847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8819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737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4159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0266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78135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5139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83155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3907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3304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966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025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2376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741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356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1740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032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7521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78089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5697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161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1775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0620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24029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491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709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1436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3093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3490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9368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6458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5816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9025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9752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37381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7562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1062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1866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1802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4840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31364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54471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22697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4196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88213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493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944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53216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25418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12890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40766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81662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926348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68730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07515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/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DC1DC6-B42F-4EDB-90F2-8B5D9D0AEF88}" type="slidenum">
              <a:rPr lang="zh-CN" altLang="en-US"/>
              <a:t>68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5937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894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161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340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69" name="标题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770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49771" name="Rectangle 109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fld id="{43ADC22A-E89E-4CA4-A9DA-F00837335342}" type="datetime1">
              <a:rPr lang="zh-CN" altLang="en-US" smtClean="0"/>
              <a:pPr/>
              <a:t>2023/8/27</a:t>
            </a:fld>
            <a:endParaRPr lang="zh-CN" altLang="en-US" b="1" i="1"/>
          </a:p>
        </p:txBody>
      </p:sp>
      <p:sp>
        <p:nvSpPr>
          <p:cNvPr id="1049772" name="Rectangle 109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773" name="Rectangle 109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30055C4C-D7A3-431C-BDD5-E6EB3A7AC7E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635949"/>
      </p:ext>
    </p:extLst>
  </p:cSld>
  <p:clrMapOvr>
    <a:masterClrMapping/>
  </p:clrMapOvr>
  <p:transition spd="med">
    <p:cu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8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786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787" name="Rectangle 109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fld id="{D4ACED31-FBD9-4AF6-B0F4-54C40CE7C31F}" type="datetime1">
              <a:rPr lang="zh-CN" altLang="en-US" smtClean="0"/>
              <a:pPr/>
              <a:t>2023/8/27</a:t>
            </a:fld>
            <a:endParaRPr lang="zh-CN" altLang="en-US" b="1" i="1"/>
          </a:p>
        </p:txBody>
      </p:sp>
      <p:sp>
        <p:nvSpPr>
          <p:cNvPr id="1049788" name="Rectangle 109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789" name="Rectangle 109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EC627E0C-9583-4BB6-9343-D17892D0D83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223796"/>
      </p:ext>
    </p:extLst>
  </p:cSld>
  <p:clrMapOvr>
    <a:masterClrMapping/>
  </p:clrMapOvr>
  <p:transition spd="med">
    <p:cut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64" name="竖排标题 1"/>
          <p:cNvSpPr>
            <a:spLocks noGrp="1"/>
          </p:cNvSpPr>
          <p:nvPr>
            <p:ph type="title" orient="vert"/>
          </p:nvPr>
        </p:nvSpPr>
        <p:spPr>
          <a:xfrm>
            <a:off x="8845551" y="228602"/>
            <a:ext cx="2733675" cy="57689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765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39764" y="228602"/>
            <a:ext cx="8053387" cy="57689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766" name="Rectangle 109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fld id="{633320E3-A737-4ADD-BC72-DA6C453EA8AD}" type="datetime1">
              <a:rPr lang="zh-CN" altLang="en-US" smtClean="0"/>
              <a:pPr/>
              <a:t>2023/8/27</a:t>
            </a:fld>
            <a:endParaRPr lang="zh-CN" altLang="en-US" b="1" i="1"/>
          </a:p>
        </p:txBody>
      </p:sp>
      <p:sp>
        <p:nvSpPr>
          <p:cNvPr id="1049767" name="Rectangle 109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768" name="Rectangle 109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548816AE-6FA8-4183-978A-8319EA45629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281323"/>
      </p:ext>
    </p:extLst>
  </p:cSld>
  <p:clrMapOvr>
    <a:masterClrMapping/>
  </p:clrMapOvr>
  <p:transition spd="med">
    <p:cut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8888BA-6CAC-7346-B903-94C4A97EF5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632F47D-C2D5-724D-A9D9-B61039B4D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4EE112-060C-0A4A-AA69-620EC6BF3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0E809-E577-CC4C-97D1-3D22F5759928}" type="datetimeFigureOut">
              <a:rPr kumimoji="1" lang="zh-CN" altLang="en-US" smtClean="0"/>
              <a:t>2023/8/27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CE2DA-0099-A54E-A24B-3926D16E1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8A9741-20BD-204F-885B-C3375DEE8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64A9-D857-7049-A3C0-89D3CA0799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93523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40B321-4D75-8346-AD21-73CB7BE7C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1B51D7-F87B-924E-BA53-7DF2EC759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D86226-5080-F547-8E62-05BDCE9F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0E809-E577-CC4C-97D1-3D22F5759928}" type="datetimeFigureOut">
              <a:rPr kumimoji="1" lang="zh-CN" altLang="en-US" smtClean="0"/>
              <a:t>2023/8/27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5A58B3-853C-5B47-82CE-27CF360B0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AD7839-2D0D-4640-AD02-FD517C602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64A9-D857-7049-A3C0-89D3CA0799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421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089BF9-6405-504C-94BD-F1A7A0727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35F4AF-11AD-1042-9D41-56689DEBA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28074D-08D9-DF4F-9A10-828A20F16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0E809-E577-CC4C-97D1-3D22F5759928}" type="datetimeFigureOut">
              <a:rPr kumimoji="1" lang="zh-CN" altLang="en-US" smtClean="0"/>
              <a:t>2023/8/27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5B10C5-1313-5E4B-9708-C10F15698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455211-8076-E543-8A32-95558178C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64A9-D857-7049-A3C0-89D3CA0799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9865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9C9F12-2455-B448-BF20-6FFA9C85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AF7C98-B84C-754B-B4BA-3326E24A44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084D76-FAA8-154D-AE36-6581DC63E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90099A-3395-714C-9DD9-D181115F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0E809-E577-CC4C-97D1-3D22F5759928}" type="datetimeFigureOut">
              <a:rPr kumimoji="1" lang="zh-CN" altLang="en-US" smtClean="0"/>
              <a:t>2023/8/27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CAEAA0D-A2F3-6240-8916-974AD5B3E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6CEF11A-C593-1040-95F5-A4E93D72F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64A9-D857-7049-A3C0-89D3CA0799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2530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62AFD1-B538-F14E-98FD-2E41FC879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239161-0466-3C4F-9354-39278BFD6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F69B46F-3652-AD41-A9DF-D055E4B78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55AE2BC-938B-9B44-9BB1-D95C27FEAD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1A4FE8D-F516-A34B-ADDF-E8A14D2E00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3E775F6-59B3-624B-AA86-A21C10407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0E809-E577-CC4C-97D1-3D22F5759928}" type="datetimeFigureOut">
              <a:rPr kumimoji="1" lang="zh-CN" altLang="en-US" smtClean="0"/>
              <a:t>2023/8/27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5C946ED-D5D2-1B45-928D-F79E8D780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524F61C-C263-3340-9100-59F31EE30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64A9-D857-7049-A3C0-89D3CA0799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79556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E7E2EF-AADB-284B-9F78-FCB425144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CE35494-DA26-1A42-873A-472B1C846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0E809-E577-CC4C-97D1-3D22F5759928}" type="datetimeFigureOut">
              <a:rPr kumimoji="1" lang="zh-CN" altLang="en-US" smtClean="0"/>
              <a:t>2023/8/27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61EB17F-1AD9-ED43-BCDD-7520A6033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8CB461C-855D-2D4D-8322-576635204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64A9-D857-7049-A3C0-89D3CA0799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53253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5306F18-5E80-4F42-8325-D228E2346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0E809-E577-CC4C-97D1-3D22F5759928}" type="datetimeFigureOut">
              <a:rPr kumimoji="1" lang="zh-CN" altLang="en-US" smtClean="0"/>
              <a:t>2023/8/27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2FB8022-2362-0C4C-924D-068284942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CCA18C-E796-6E42-A6FA-CAE834D0C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64A9-D857-7049-A3C0-89D3CA0799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54674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424F81-5505-3A43-9D6E-5A0F2735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AB6DBD-B980-6B4D-9731-10A17FC5B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9D5E73-6658-7C4C-815E-9DBBE5302D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7187787-E98C-5B42-B41B-A5BA39D3D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0E809-E577-CC4C-97D1-3D22F5759928}" type="datetimeFigureOut">
              <a:rPr kumimoji="1" lang="zh-CN" altLang="en-US" smtClean="0"/>
              <a:t>2023/8/27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E7DAE45-009A-E74B-B5C0-232E6754D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09BC772-7D9F-0E47-B01D-74577AE43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64A9-D857-7049-A3C0-89D3CA0799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694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596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597" name="Rectangle 109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fld id="{07108355-6E83-4B14-AA43-7CEB1E503A45}" type="datetime1">
              <a:rPr lang="zh-CN" altLang="en-US" smtClean="0"/>
              <a:pPr/>
              <a:t>2023/8/27</a:t>
            </a:fld>
            <a:endParaRPr lang="zh-CN" altLang="en-US" b="1" i="1"/>
          </a:p>
        </p:txBody>
      </p:sp>
      <p:sp>
        <p:nvSpPr>
          <p:cNvPr id="1048598" name="Rectangle 109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Rectangle 109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0778385" y="6415090"/>
            <a:ext cx="1311275" cy="365125"/>
          </a:xfrm>
        </p:spPr>
        <p:txBody>
          <a:bodyPr/>
          <a:lstStyle>
            <a:lvl1pPr>
              <a:defRPr sz="1050" b="0"/>
            </a:lvl1pPr>
          </a:lstStyle>
          <a:p>
            <a:fld id="{89DB14B3-731A-4352-BC82-B1993596BD1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8055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cut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97C689-4607-6843-862E-83DADA39C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5716B55-DFAC-CF43-BC3F-5CBD5751ED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D77032-5BC6-DF49-AA90-4FA3AB27DD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C1C4BA-148F-8E43-9DDD-03D8783CB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0E809-E577-CC4C-97D1-3D22F5759928}" type="datetimeFigureOut">
              <a:rPr kumimoji="1" lang="zh-CN" altLang="en-US" smtClean="0"/>
              <a:t>2023/8/27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1E2942-FB2E-9B47-A183-A059D55F7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64B3F6-5AEB-8340-9DF3-B1F34F081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64A9-D857-7049-A3C0-89D3CA0799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94241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B11891-60CA-A94C-AE94-D231D8438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FD8DBF3-1851-1B42-8D90-C5D84B4CC9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DE240F-DDCB-A848-B161-8B318DAC9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0E809-E577-CC4C-97D1-3D22F5759928}" type="datetimeFigureOut">
              <a:rPr kumimoji="1" lang="zh-CN" altLang="en-US" smtClean="0"/>
              <a:t>2023/8/27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63EBF7-CA33-A04C-99C3-2D285B577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05A9E5-42EB-1B4C-9C36-B68E15B71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64A9-D857-7049-A3C0-89D3CA0799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72540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E16163A-7BD6-E94E-8A69-97FEA1EA7C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A7C7A09-A0AE-7B40-B2FB-FE6DBEB62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232743-6E95-3D49-8401-DB81F18CF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0E809-E577-CC4C-97D1-3D22F5759928}" type="datetimeFigureOut">
              <a:rPr kumimoji="1" lang="zh-CN" altLang="en-US" smtClean="0"/>
              <a:t>2023/8/27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86DBF9-9A9D-B74C-ABE0-EF1D157EE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ADCE8B-5CBF-C24D-BF6E-F11A52580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64A9-D857-7049-A3C0-89D3CA0799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3869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80" name="标题 1"/>
          <p:cNvSpPr>
            <a:spLocks noGrp="1"/>
          </p:cNvSpPr>
          <p:nvPr>
            <p:ph type="title"/>
          </p:nvPr>
        </p:nvSpPr>
        <p:spPr>
          <a:xfrm>
            <a:off x="963613" y="4406902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9781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782" name="Rectangle 109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fld id="{F680BDC2-098E-408A-97A7-2C188B209A9D}" type="datetime1">
              <a:rPr lang="zh-CN" altLang="en-US" smtClean="0"/>
              <a:pPr/>
              <a:t>2023/8/27</a:t>
            </a:fld>
            <a:endParaRPr lang="zh-CN" altLang="en-US" b="1" i="1"/>
          </a:p>
        </p:txBody>
      </p:sp>
      <p:sp>
        <p:nvSpPr>
          <p:cNvPr id="1049783" name="Rectangle 109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784" name="Rectangle 109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BF1226E9-A8D7-433D-8FF6-126998C986E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1668335"/>
      </p:ext>
    </p:extLst>
  </p:cSld>
  <p:clrMapOvr>
    <a:masterClrMapping/>
  </p:clrMapOvr>
  <p:transition spd="med">
    <p:cut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751" name="内容占位符 2"/>
          <p:cNvSpPr>
            <a:spLocks noGrp="1"/>
          </p:cNvSpPr>
          <p:nvPr>
            <p:ph sz="half" idx="1"/>
          </p:nvPr>
        </p:nvSpPr>
        <p:spPr>
          <a:xfrm>
            <a:off x="639765" y="1222375"/>
            <a:ext cx="5392737" cy="47752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752" name="内容占位符 3"/>
          <p:cNvSpPr>
            <a:spLocks noGrp="1"/>
          </p:cNvSpPr>
          <p:nvPr>
            <p:ph sz="half" idx="2"/>
          </p:nvPr>
        </p:nvSpPr>
        <p:spPr>
          <a:xfrm>
            <a:off x="6184900" y="1222375"/>
            <a:ext cx="5394325" cy="47752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753" name="Rectangle 109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fld id="{FF2AB2A5-7A8A-4F58-A554-B42D7FCF923B}" type="datetime1">
              <a:rPr lang="zh-CN" altLang="en-US" smtClean="0"/>
              <a:pPr/>
              <a:t>2023/8/27</a:t>
            </a:fld>
            <a:endParaRPr lang="zh-CN" altLang="en-US" b="1" i="1"/>
          </a:p>
        </p:txBody>
      </p:sp>
      <p:sp>
        <p:nvSpPr>
          <p:cNvPr id="1049754" name="Rectangle 109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755" name="Rectangle 109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B52D239C-B544-419A-AA47-2182D1DC8F2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578312"/>
      </p:ext>
    </p:extLst>
  </p:cSld>
  <p:clrMapOvr>
    <a:masterClrMapping/>
  </p:clrMapOvr>
  <p:transition spd="med">
    <p:cut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56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757" name="文本占位符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3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758" name="内容占位符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3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75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7" y="1535113"/>
            <a:ext cx="538956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760" name="内容占位符 5"/>
          <p:cNvSpPr>
            <a:spLocks noGrp="1"/>
          </p:cNvSpPr>
          <p:nvPr>
            <p:ph sz="quarter" idx="4"/>
          </p:nvPr>
        </p:nvSpPr>
        <p:spPr>
          <a:xfrm>
            <a:off x="6192837" y="2174875"/>
            <a:ext cx="538956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761" name="Rectangle 109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fld id="{71AF49A0-AE70-4051-914F-31E7490B50B4}" type="datetime1">
              <a:rPr lang="zh-CN" altLang="en-US" smtClean="0"/>
              <a:pPr/>
              <a:t>2023/8/27</a:t>
            </a:fld>
            <a:endParaRPr lang="zh-CN" altLang="en-US" b="1" i="1"/>
          </a:p>
        </p:txBody>
      </p:sp>
      <p:sp>
        <p:nvSpPr>
          <p:cNvPr id="1049762" name="Rectangle 109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763" name="Rectangle 109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0C864EAE-E214-426E-A852-45DAD4CB139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165614"/>
      </p:ext>
    </p:extLst>
  </p:cSld>
  <p:clrMapOvr>
    <a:masterClrMapping/>
  </p:clrMapOvr>
  <p:transition spd="med">
    <p:cut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07" name="Rectangle 109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fld id="{B6313E23-202A-4DBA-BDFA-113B037C340A}" type="datetime1">
              <a:rPr lang="zh-CN" altLang="en-US" smtClean="0"/>
              <a:pPr/>
              <a:t>2023/8/27</a:t>
            </a:fld>
            <a:endParaRPr lang="zh-CN" altLang="en-US" b="1" i="1"/>
          </a:p>
        </p:txBody>
      </p:sp>
      <p:sp>
        <p:nvSpPr>
          <p:cNvPr id="1048608" name="Rectangle 109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09" name="Rectangle 109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0778385" y="6415090"/>
            <a:ext cx="1311275" cy="365125"/>
          </a:xfrm>
        </p:spPr>
        <p:txBody>
          <a:bodyPr/>
          <a:lstStyle>
            <a:lvl1pPr>
              <a:defRPr sz="1050" b="0"/>
            </a:lvl1pPr>
          </a:lstStyle>
          <a:p>
            <a:fld id="{89DB14B3-731A-4352-BC82-B1993596BD1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3295182"/>
      </p:ext>
    </p:extLst>
  </p:cSld>
  <p:clrMapOvr>
    <a:masterClrMapping/>
  </p:clrMapOvr>
  <p:transition spd="med"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Rectangle 109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fld id="{1A593734-0361-4874-BEC2-546E7AA82CC1}" type="datetime1">
              <a:rPr lang="zh-CN" altLang="en-US" smtClean="0"/>
              <a:pPr/>
              <a:t>2023/8/27</a:t>
            </a:fld>
            <a:endParaRPr lang="zh-CN" altLang="en-US" b="1" i="1"/>
          </a:p>
        </p:txBody>
      </p:sp>
      <p:sp>
        <p:nvSpPr>
          <p:cNvPr id="1048584" name="Rectangle 109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Rectangle 109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0778385" y="6415090"/>
            <a:ext cx="1311275" cy="365125"/>
          </a:xfrm>
        </p:spPr>
        <p:txBody>
          <a:bodyPr/>
          <a:lstStyle>
            <a:lvl1pPr>
              <a:defRPr sz="1050" b="0"/>
            </a:lvl1pPr>
          </a:lstStyle>
          <a:p>
            <a:fld id="{89DB14B3-731A-4352-BC82-B1993596BD1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6230324"/>
      </p:ext>
    </p:extLst>
  </p:cSld>
  <p:clrMapOvr>
    <a:masterClrMapping/>
  </p:clrMapOvr>
  <p:transition spd="med">
    <p:cut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90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9791" name="内容占位符 2"/>
          <p:cNvSpPr>
            <a:spLocks noGrp="1"/>
          </p:cNvSpPr>
          <p:nvPr>
            <p:ph idx="1"/>
          </p:nvPr>
        </p:nvSpPr>
        <p:spPr>
          <a:xfrm>
            <a:off x="4767265" y="273052"/>
            <a:ext cx="681513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792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2"/>
            <a:ext cx="40116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793" name="Rectangle 109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fld id="{99330C1F-F5BC-42E0-AA5F-D5B9A26A9E8D}" type="datetime1">
              <a:rPr lang="zh-CN" altLang="en-US" smtClean="0"/>
              <a:pPr/>
              <a:t>2023/8/27</a:t>
            </a:fld>
            <a:endParaRPr lang="zh-CN" altLang="en-US" b="1" i="1"/>
          </a:p>
        </p:txBody>
      </p:sp>
      <p:sp>
        <p:nvSpPr>
          <p:cNvPr id="1049794" name="Rectangle 109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795" name="Rectangle 109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6F4ACBDE-81A0-4AFC-ADBB-F83DDB0974C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131021"/>
      </p:ext>
    </p:extLst>
  </p:cSld>
  <p:clrMapOvr>
    <a:masterClrMapping/>
  </p:clrMapOvr>
  <p:transition spd="med">
    <p:cut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74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9775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1049776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777" name="Rectangle 109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fld id="{EB279A69-F49C-4E84-B5F0-51A87B0ECECB}" type="datetime1">
              <a:rPr lang="zh-CN" altLang="en-US" smtClean="0"/>
              <a:pPr/>
              <a:t>2023/8/27</a:t>
            </a:fld>
            <a:endParaRPr lang="zh-CN" altLang="en-US" b="1" i="1"/>
          </a:p>
        </p:txBody>
      </p:sp>
      <p:sp>
        <p:nvSpPr>
          <p:cNvPr id="1049778" name="Rectangle 109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779" name="Rectangle 109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FC5CC31D-1363-49C8-9F24-77AAE0A8B09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033411"/>
      </p:ext>
    </p:extLst>
  </p:cSld>
  <p:clrMapOvr>
    <a:masterClrMapping/>
  </p:clrMapOvr>
  <p:transition spd="med">
    <p:cut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Rectangle 1093"/>
          <p:cNvSpPr>
            <a:spLocks noChangeArrowheads="1"/>
          </p:cNvSpPr>
          <p:nvPr/>
        </p:nvSpPr>
        <p:spPr bwMode="auto">
          <a:xfrm>
            <a:off x="0" y="6346827"/>
            <a:ext cx="12192000" cy="511175"/>
          </a:xfrm>
          <a:prstGeom prst="rect">
            <a:avLst/>
          </a:prstGeom>
          <a:solidFill>
            <a:srgbClr val="00447C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eaLnBrk="0" hangingPunct="0"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eaLnBrk="0" hangingPunct="0"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eaLnBrk="0" hangingPunct="0"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eaLnBrk="0" hangingPunct="0"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2828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740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197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654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1800"/>
          </a:p>
        </p:txBody>
      </p:sp>
      <p:sp>
        <p:nvSpPr>
          <p:cNvPr id="1048577" name="Rectangle 1094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60400" y="228602"/>
            <a:ext cx="9380539" cy="7842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1048578" name="Rectangle 109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9763" y="1222375"/>
            <a:ext cx="10939463" cy="47752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en-US" altLang="en-US"/>
          </a:p>
          <a:p>
            <a:pPr lvl="1"/>
            <a:r>
              <a:rPr lang="zh-CN" altLang="en-US"/>
              <a:t>第二级</a:t>
            </a:r>
            <a:endParaRPr lang="en-US" altLang="en-US"/>
          </a:p>
          <a:p>
            <a:pPr lvl="2"/>
            <a:r>
              <a:rPr lang="zh-CN" altLang="en-US"/>
              <a:t>第三级</a:t>
            </a:r>
            <a:endParaRPr lang="en-US" altLang="en-US"/>
          </a:p>
          <a:p>
            <a:pPr lvl="3"/>
            <a:r>
              <a:rPr lang="zh-CN" altLang="en-US"/>
              <a:t>第四级</a:t>
            </a:r>
            <a:endParaRPr lang="en-US" altLang="en-US"/>
          </a:p>
          <a:p>
            <a:pPr lvl="4"/>
            <a:r>
              <a:rPr lang="zh-CN" altLang="en-US"/>
              <a:t>第五级</a:t>
            </a:r>
            <a:endParaRPr lang="en-US" altLang="en-US"/>
          </a:p>
        </p:txBody>
      </p:sp>
      <p:sp>
        <p:nvSpPr>
          <p:cNvPr id="1048579" name="Rectangle 109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96964" y="6459540"/>
            <a:ext cx="2473325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450">
                <a:solidFill>
                  <a:srgbClr val="FFFFFF"/>
                </a:solidFill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D4FE00E-8C06-457B-9BDE-A197369E635E}" type="datetime1">
              <a:rPr lang="zh-CN" altLang="en-US" smtClean="0">
                <a:sym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2023/8/27</a:t>
            </a:fld>
            <a:endParaRPr lang="zh-CN" altLang="en-US" b="1" i="1">
              <a:sym typeface="Calibri" panose="020F0502020204030204" pitchFamily="34" charset="0"/>
            </a:endParaRPr>
          </a:p>
        </p:txBody>
      </p:sp>
      <p:sp>
        <p:nvSpPr>
          <p:cNvPr id="1048580" name="Rectangle 109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86177" y="6459540"/>
            <a:ext cx="4822825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450" b="1" i="1">
                <a:solidFill>
                  <a:srgbClr val="FFFFFF"/>
                </a:solidFill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ym typeface="Calibri" panose="020F0502020204030204" pitchFamily="34" charset="0"/>
            </a:endParaRPr>
          </a:p>
        </p:txBody>
      </p:sp>
      <p:sp>
        <p:nvSpPr>
          <p:cNvPr id="1048581" name="Rectangle 109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744201" y="6415090"/>
            <a:ext cx="1311275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800" b="1" i="1" smtClean="0">
                <a:solidFill>
                  <a:srgbClr val="FFFFFF"/>
                </a:solidFill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735416B-1EEB-4908-B3FA-75CB8A360816}" type="slidenum">
              <a:rPr lang="zh-CN" altLang="en-US">
                <a:sym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zh-CN" altLang="en-US">
              <a:sym typeface="Calibri" panose="020F0502020204030204" pitchFamily="34" charset="0"/>
            </a:endParaRPr>
          </a:p>
        </p:txBody>
      </p:sp>
      <p:cxnSp>
        <p:nvCxnSpPr>
          <p:cNvPr id="3145728" name="Line 2054"/>
          <p:cNvCxnSpPr>
            <a:cxnSpLocks noChangeShapeType="1"/>
          </p:cNvCxnSpPr>
          <p:nvPr/>
        </p:nvCxnSpPr>
        <p:spPr bwMode="auto">
          <a:xfrm>
            <a:off x="639765" y="1028700"/>
            <a:ext cx="9401175" cy="0"/>
          </a:xfrm>
          <a:prstGeom prst="line">
            <a:avLst/>
          </a:prstGeom>
          <a:noFill/>
          <a:ln w="19050">
            <a:solidFill>
              <a:srgbClr val="0B4DA2"/>
            </a:solidFill>
            <a:round/>
          </a:ln>
        </p:spPr>
      </p:cxnSp>
      <p:sp>
        <p:nvSpPr>
          <p:cNvPr id="1048582" name="Rectangle 233"/>
          <p:cNvSpPr>
            <a:spLocks noChangeArrowheads="1"/>
          </p:cNvSpPr>
          <p:nvPr userDrawn="1"/>
        </p:nvSpPr>
        <p:spPr bwMode="auto">
          <a:xfrm>
            <a:off x="331789" y="428625"/>
            <a:ext cx="153987" cy="4572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 "/>
              <a:defRPr sz="3200">
                <a:solidFill>
                  <a:srgbClr val="40404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1300">
                <a:solidFill>
                  <a:srgbClr val="40404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1000">
                <a:solidFill>
                  <a:srgbClr val="40404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1000">
                <a:solidFill>
                  <a:srgbClr val="40404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1000">
                <a:solidFill>
                  <a:srgbClr val="40404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1000">
                <a:solidFill>
                  <a:srgbClr val="40404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1000">
                <a:solidFill>
                  <a:srgbClr val="40404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1000">
                <a:solidFill>
                  <a:srgbClr val="40404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1000">
                <a:solidFill>
                  <a:srgbClr val="40404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35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Calibri" panose="020F0502020204030204" pitchFamily="34" charset="0"/>
            </a:endParaRPr>
          </a:p>
        </p:txBody>
      </p:sp>
      <p:cxnSp>
        <p:nvCxnSpPr>
          <p:cNvPr id="3145729" name="Line 404"/>
          <p:cNvCxnSpPr>
            <a:cxnSpLocks noChangeShapeType="1"/>
          </p:cNvCxnSpPr>
          <p:nvPr userDrawn="1"/>
        </p:nvCxnSpPr>
        <p:spPr bwMode="auto">
          <a:xfrm>
            <a:off x="550863" y="428625"/>
            <a:ext cx="0" cy="45720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</a:ln>
        </p:spPr>
      </p:cxnSp>
      <p:pic>
        <p:nvPicPr>
          <p:cNvPr id="14" name="图片 13"/>
          <p:cNvPicPr/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1313006" y="130754"/>
            <a:ext cx="742470" cy="86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92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>
    <p:cut/>
  </p:transition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250">
          <a:solidFill>
            <a:srgbClr val="808080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250">
          <a:solidFill>
            <a:srgbClr val="808080"/>
          </a:solidFill>
          <a:latin typeface="Calibri Light" panose="020F0302020204030204"/>
          <a:ea typeface="宋体" panose="02010600030101010101" pitchFamily="2" charset="-122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250">
          <a:solidFill>
            <a:srgbClr val="808080"/>
          </a:solidFill>
          <a:latin typeface="Calibri Light" panose="020F0302020204030204"/>
          <a:ea typeface="宋体" panose="02010600030101010101" pitchFamily="2" charset="-122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250">
          <a:solidFill>
            <a:srgbClr val="808080"/>
          </a:solidFill>
          <a:latin typeface="Calibri Light" panose="020F0302020204030204"/>
          <a:ea typeface="宋体" panose="02010600030101010101" pitchFamily="2" charset="-122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250">
          <a:solidFill>
            <a:srgbClr val="808080"/>
          </a:solidFill>
          <a:latin typeface="Calibri Light" panose="020F0302020204030204"/>
          <a:ea typeface="宋体" panose="02010600030101010101" pitchFamily="2" charset="-122"/>
        </a:defRPr>
      </a:lvl5pPr>
      <a:lvl6pPr marL="342900" algn="l" rtl="0" fontAlgn="base">
        <a:lnSpc>
          <a:spcPct val="85000"/>
        </a:lnSpc>
        <a:spcBef>
          <a:spcPct val="0"/>
        </a:spcBef>
        <a:spcAft>
          <a:spcPct val="0"/>
        </a:spcAft>
        <a:defRPr sz="2250">
          <a:solidFill>
            <a:srgbClr val="808080"/>
          </a:solidFill>
          <a:latin typeface="Calibri Light" panose="020F0302020204030204"/>
          <a:ea typeface="宋体" panose="02010600030101010101" pitchFamily="2" charset="-122"/>
        </a:defRPr>
      </a:lvl6pPr>
      <a:lvl7pPr marL="685800" algn="l" rtl="0" fontAlgn="base">
        <a:lnSpc>
          <a:spcPct val="85000"/>
        </a:lnSpc>
        <a:spcBef>
          <a:spcPct val="0"/>
        </a:spcBef>
        <a:spcAft>
          <a:spcPct val="0"/>
        </a:spcAft>
        <a:defRPr sz="2250">
          <a:solidFill>
            <a:srgbClr val="808080"/>
          </a:solidFill>
          <a:latin typeface="Calibri Light" panose="020F0302020204030204"/>
          <a:ea typeface="宋体" panose="02010600030101010101" pitchFamily="2" charset="-122"/>
        </a:defRPr>
      </a:lvl7pPr>
      <a:lvl8pPr marL="1028700" algn="l" rtl="0" fontAlgn="base">
        <a:lnSpc>
          <a:spcPct val="85000"/>
        </a:lnSpc>
        <a:spcBef>
          <a:spcPct val="0"/>
        </a:spcBef>
        <a:spcAft>
          <a:spcPct val="0"/>
        </a:spcAft>
        <a:defRPr sz="2250">
          <a:solidFill>
            <a:srgbClr val="808080"/>
          </a:solidFill>
          <a:latin typeface="Calibri Light" panose="020F0302020204030204"/>
          <a:ea typeface="宋体" panose="02010600030101010101" pitchFamily="2" charset="-122"/>
        </a:defRPr>
      </a:lvl8pPr>
      <a:lvl9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250">
          <a:solidFill>
            <a:srgbClr val="808080"/>
          </a:solidFill>
          <a:latin typeface="Calibri Light" panose="020F0302020204030204"/>
          <a:ea typeface="宋体" panose="02010600030101010101" pitchFamily="2" charset="-122"/>
        </a:defRPr>
      </a:lvl9pPr>
    </p:titleStyle>
    <p:bodyStyle>
      <a:lvl1pPr marL="51435" indent="-51435" algn="l" rtl="0" eaLnBrk="0" fontAlgn="base" hangingPunct="0">
        <a:lnSpc>
          <a:spcPct val="90000"/>
        </a:lnSpc>
        <a:spcBef>
          <a:spcPts val="675"/>
        </a:spcBef>
        <a:spcAft>
          <a:spcPts val="115"/>
        </a:spcAft>
        <a:buClr>
          <a:srgbClr val="0B4DA2"/>
        </a:buClr>
        <a:buSzPct val="100000"/>
        <a:buFont typeface="Calibri" panose="020F0502020204030204" pitchFamily="34" charset="0"/>
        <a:buChar char=" "/>
        <a:defRPr sz="2400">
          <a:solidFill>
            <a:srgbClr val="404040"/>
          </a:solidFill>
          <a:latin typeface="+mn-lt"/>
          <a:ea typeface="+mn-ea"/>
          <a:cs typeface="+mn-cs"/>
        </a:defRPr>
      </a:lvl1pPr>
      <a:lvl2pPr marL="216535" indent="-104775" algn="l" rtl="0" eaLnBrk="0" fontAlgn="base" hangingPunct="0">
        <a:lnSpc>
          <a:spcPct val="90000"/>
        </a:lnSpc>
        <a:spcBef>
          <a:spcPts val="115"/>
        </a:spcBef>
        <a:spcAft>
          <a:spcPts val="225"/>
        </a:spcAft>
        <a:buClr>
          <a:srgbClr val="0B4DA2"/>
        </a:buClr>
        <a:buSzPct val="100000"/>
        <a:buFont typeface="Calibri" panose="020F0502020204030204" pitchFamily="34" charset="0"/>
        <a:buChar char="◦"/>
        <a:defRPr sz="975">
          <a:solidFill>
            <a:srgbClr val="404040"/>
          </a:solidFill>
          <a:latin typeface="+mn-lt"/>
          <a:ea typeface="+mn-ea"/>
        </a:defRPr>
      </a:lvl2pPr>
      <a:lvl3pPr marL="318135" indent="-102235" algn="l" rtl="0" eaLnBrk="0" fontAlgn="base" hangingPunct="0">
        <a:lnSpc>
          <a:spcPct val="90000"/>
        </a:lnSpc>
        <a:spcBef>
          <a:spcPts val="115"/>
        </a:spcBef>
        <a:spcAft>
          <a:spcPts val="225"/>
        </a:spcAft>
        <a:buClr>
          <a:srgbClr val="0B4DA2"/>
        </a:buClr>
        <a:buSzPct val="100000"/>
        <a:buFont typeface="Calibri" panose="020F0502020204030204" pitchFamily="34" charset="0"/>
        <a:buChar char="◦"/>
        <a:defRPr sz="750">
          <a:solidFill>
            <a:srgbClr val="404040"/>
          </a:solidFill>
          <a:latin typeface="+mn-lt"/>
          <a:ea typeface="+mn-ea"/>
        </a:defRPr>
      </a:lvl3pPr>
      <a:lvl4pPr marL="420370" indent="-102235" algn="l" rtl="0" eaLnBrk="0" fontAlgn="base" hangingPunct="0">
        <a:lnSpc>
          <a:spcPct val="90000"/>
        </a:lnSpc>
        <a:spcBef>
          <a:spcPts val="115"/>
        </a:spcBef>
        <a:spcAft>
          <a:spcPts val="225"/>
        </a:spcAft>
        <a:buClr>
          <a:srgbClr val="0B4DA2"/>
        </a:buClr>
        <a:buSzPct val="100000"/>
        <a:buFont typeface="Calibri" panose="020F0502020204030204" pitchFamily="34" charset="0"/>
        <a:buChar char="◦"/>
        <a:defRPr sz="750">
          <a:solidFill>
            <a:srgbClr val="404040"/>
          </a:solidFill>
          <a:latin typeface="+mn-lt"/>
          <a:ea typeface="+mn-ea"/>
        </a:defRPr>
      </a:lvl4pPr>
      <a:lvl5pPr marL="523875" indent="-104775" algn="l" rtl="0" eaLnBrk="0" fontAlgn="base" hangingPunct="0">
        <a:lnSpc>
          <a:spcPct val="90000"/>
        </a:lnSpc>
        <a:spcBef>
          <a:spcPts val="115"/>
        </a:spcBef>
        <a:spcAft>
          <a:spcPts val="225"/>
        </a:spcAft>
        <a:buClr>
          <a:srgbClr val="0B4DA2"/>
        </a:buClr>
        <a:buSzPct val="100000"/>
        <a:buFont typeface="Calibri" panose="020F0502020204030204" pitchFamily="34" charset="0"/>
        <a:buChar char="◦"/>
        <a:defRPr sz="750">
          <a:solidFill>
            <a:srgbClr val="404040"/>
          </a:solidFill>
          <a:latin typeface="+mn-lt"/>
          <a:ea typeface="+mn-ea"/>
        </a:defRPr>
      </a:lvl5pPr>
      <a:lvl6pPr marL="866775" indent="-104775" algn="l" rtl="0" fontAlgn="base">
        <a:lnSpc>
          <a:spcPct val="90000"/>
        </a:lnSpc>
        <a:spcBef>
          <a:spcPts val="115"/>
        </a:spcBef>
        <a:spcAft>
          <a:spcPts val="225"/>
        </a:spcAft>
        <a:buClr>
          <a:srgbClr val="0B4DA2"/>
        </a:buClr>
        <a:buSzPct val="100000"/>
        <a:buFont typeface="Calibri" panose="020F0502020204030204" pitchFamily="34" charset="0"/>
        <a:buChar char="◦"/>
        <a:defRPr sz="750">
          <a:solidFill>
            <a:srgbClr val="404040"/>
          </a:solidFill>
          <a:latin typeface="+mn-lt"/>
          <a:ea typeface="+mn-ea"/>
        </a:defRPr>
      </a:lvl6pPr>
      <a:lvl7pPr marL="1209675" indent="-104775" algn="l" rtl="0" fontAlgn="base">
        <a:lnSpc>
          <a:spcPct val="90000"/>
        </a:lnSpc>
        <a:spcBef>
          <a:spcPts val="115"/>
        </a:spcBef>
        <a:spcAft>
          <a:spcPts val="225"/>
        </a:spcAft>
        <a:buClr>
          <a:srgbClr val="0B4DA2"/>
        </a:buClr>
        <a:buSzPct val="100000"/>
        <a:buFont typeface="Calibri" panose="020F0502020204030204" pitchFamily="34" charset="0"/>
        <a:buChar char="◦"/>
        <a:defRPr sz="750">
          <a:solidFill>
            <a:srgbClr val="404040"/>
          </a:solidFill>
          <a:latin typeface="+mn-lt"/>
          <a:ea typeface="+mn-ea"/>
        </a:defRPr>
      </a:lvl7pPr>
      <a:lvl8pPr marL="1552575" indent="-104775" algn="l" rtl="0" fontAlgn="base">
        <a:lnSpc>
          <a:spcPct val="90000"/>
        </a:lnSpc>
        <a:spcBef>
          <a:spcPts val="115"/>
        </a:spcBef>
        <a:spcAft>
          <a:spcPts val="225"/>
        </a:spcAft>
        <a:buClr>
          <a:srgbClr val="0B4DA2"/>
        </a:buClr>
        <a:buSzPct val="100000"/>
        <a:buFont typeface="Calibri" panose="020F0502020204030204" pitchFamily="34" charset="0"/>
        <a:buChar char="◦"/>
        <a:defRPr sz="750">
          <a:solidFill>
            <a:srgbClr val="404040"/>
          </a:solidFill>
          <a:latin typeface="+mn-lt"/>
          <a:ea typeface="+mn-ea"/>
        </a:defRPr>
      </a:lvl8pPr>
      <a:lvl9pPr marL="1895475" indent="-104775" algn="l" rtl="0" fontAlgn="base">
        <a:lnSpc>
          <a:spcPct val="90000"/>
        </a:lnSpc>
        <a:spcBef>
          <a:spcPts val="115"/>
        </a:spcBef>
        <a:spcAft>
          <a:spcPts val="225"/>
        </a:spcAft>
        <a:buClr>
          <a:srgbClr val="0B4DA2"/>
        </a:buClr>
        <a:buSzPct val="100000"/>
        <a:buFont typeface="Calibri" panose="020F0502020204030204" pitchFamily="34" charset="0"/>
        <a:buChar char="◦"/>
        <a:defRPr sz="750">
          <a:solidFill>
            <a:srgbClr val="404040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C89EA81-7985-4042-A35B-56AD378A6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7971F1-C07B-674B-A475-C0C611924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039BE3-B31D-A64C-9EE8-11B208F740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0E809-E577-CC4C-97D1-3D22F5759928}" type="datetimeFigureOut">
              <a:rPr kumimoji="1" lang="zh-CN" altLang="en-US" smtClean="0"/>
              <a:t>2023/8/27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840CA7-04CF-1146-9688-EC31E0EEA8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FEE0CC-F5CD-5B4C-ADC1-95CFA02FD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264A9-D857-7049-A3C0-89D3CA0799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5716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13.jpg"/><Relationship Id="rId9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emf"/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19" Type="http://schemas.openxmlformats.org/officeDocument/2006/relationships/image" Target="../media/image71.emf"/><Relationship Id="rId4" Type="http://schemas.openxmlformats.org/officeDocument/2006/relationships/customXml" Target="../ink/ink1.xml"/><Relationship Id="rId14" Type="http://schemas.openxmlformats.org/officeDocument/2006/relationships/customXml" Target="../ink/ink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0795" y="3924300"/>
            <a:ext cx="12214225" cy="2950210"/>
          </a:xfrm>
          <a:prstGeom prst="rect">
            <a:avLst/>
          </a:prstGeom>
          <a:solidFill>
            <a:srgbClr val="00447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pic>
        <p:nvPicPr>
          <p:cNvPr id="5" name="图片 4" descr="SHU_VI_LOGO.sv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5095" y="4259580"/>
            <a:ext cx="1795780" cy="225107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5A9E019-D5ED-4BE6-A7FD-FAAA7154A7B7}"/>
              </a:ext>
            </a:extLst>
          </p:cNvPr>
          <p:cNvSpPr/>
          <p:nvPr/>
        </p:nvSpPr>
        <p:spPr>
          <a:xfrm>
            <a:off x="1524000" y="1725275"/>
            <a:ext cx="914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Lecture 4 Fourier Series of Continuous-time Signals</a:t>
            </a:r>
            <a:endParaRPr lang="zh-CN" altLang="en-US" sz="6000" dirty="0"/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39CBF860-9DC8-4F10-AAED-6F0E2A3B58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2259" y="4259580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School of Computer Engineering and Science</a:t>
            </a:r>
          </a:p>
          <a:p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Shanghai University</a:t>
            </a:r>
          </a:p>
          <a:p>
            <a:endParaRPr lang="en-US" altLang="zh-CN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Instructor:  </a:t>
            </a:r>
            <a:r>
              <a:rPr lang="en-US" altLang="zh-C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Shengyu</a:t>
            </a:r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Duan</a:t>
            </a:r>
            <a:r>
              <a:rPr lang="en-US" altLang="zh-CN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Weiwei Chen</a:t>
            </a:r>
            <a:endParaRPr lang="zh-CN" alt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4845413"/>
      </p:ext>
    </p:extLst>
  </p:cSld>
  <p:clrMapOvr>
    <a:masterClrMapping/>
  </p:clrMapOvr>
  <p:transition spd="med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Time/Frequency Domain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618" y="1189947"/>
            <a:ext cx="10296215" cy="496825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domain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domain shows how much of the signal lies within each given frequency band over a range of frequencies.</a:t>
            </a:r>
          </a:p>
          <a:p>
            <a:pPr marL="165100" lvl="1" indent="0">
              <a:buNone/>
            </a:pPr>
            <a:endParaRPr lang="en-US" altLang="zh-CN" sz="2800" b="1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5100" lvl="1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1D0D273-8D52-4063-890E-8A47881D2B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99"/>
          <a:stretch/>
        </p:blipFill>
        <p:spPr bwMode="auto">
          <a:xfrm>
            <a:off x="488003" y="2803848"/>
            <a:ext cx="5224722" cy="252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CBB20F8-6AB2-417B-89E7-B933C9D5E7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01" b="-1696"/>
          <a:stretch/>
        </p:blipFill>
        <p:spPr bwMode="auto">
          <a:xfrm>
            <a:off x="5989216" y="3032290"/>
            <a:ext cx="5224722" cy="252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9FFBA207-F188-49CD-9F48-25B11C8D55A4}"/>
              </a:ext>
            </a:extLst>
          </p:cNvPr>
          <p:cNvSpPr txBox="1">
            <a:spLocks/>
          </p:cNvSpPr>
          <p:nvPr/>
        </p:nvSpPr>
        <p:spPr bwMode="auto">
          <a:xfrm>
            <a:off x="1695177" y="5251379"/>
            <a:ext cx="3163480" cy="4379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numCol="1" anchor="t" anchorCtr="0" compatLnSpc="1"/>
          <a:lstStyle>
            <a:lvl1pPr marL="51435" indent="-51435" algn="l" rtl="0" eaLnBrk="0" fontAlgn="base" hangingPunct="0">
              <a:lnSpc>
                <a:spcPct val="90000"/>
              </a:lnSpc>
              <a:spcBef>
                <a:spcPts val="675"/>
              </a:spcBef>
              <a:spcAft>
                <a:spcPts val="115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 "/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1pPr>
            <a:lvl2pPr marL="216535" indent="-104775" algn="l" rtl="0" eaLnBrk="0" fontAlgn="base" hangingPunct="0">
              <a:lnSpc>
                <a:spcPct val="90000"/>
              </a:lnSpc>
              <a:spcBef>
                <a:spcPts val="115"/>
              </a:spcBef>
              <a:spcAft>
                <a:spcPts val="225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975">
                <a:solidFill>
                  <a:srgbClr val="404040"/>
                </a:solidFill>
                <a:latin typeface="+mn-lt"/>
                <a:ea typeface="+mn-ea"/>
              </a:defRPr>
            </a:lvl2pPr>
            <a:lvl3pPr marL="318135" indent="-102235" algn="l" rtl="0" eaLnBrk="0" fontAlgn="base" hangingPunct="0">
              <a:lnSpc>
                <a:spcPct val="90000"/>
              </a:lnSpc>
              <a:spcBef>
                <a:spcPts val="115"/>
              </a:spcBef>
              <a:spcAft>
                <a:spcPts val="225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750">
                <a:solidFill>
                  <a:srgbClr val="404040"/>
                </a:solidFill>
                <a:latin typeface="+mn-lt"/>
                <a:ea typeface="+mn-ea"/>
              </a:defRPr>
            </a:lvl3pPr>
            <a:lvl4pPr marL="420370" indent="-102235" algn="l" rtl="0" eaLnBrk="0" fontAlgn="base" hangingPunct="0">
              <a:lnSpc>
                <a:spcPct val="90000"/>
              </a:lnSpc>
              <a:spcBef>
                <a:spcPts val="115"/>
              </a:spcBef>
              <a:spcAft>
                <a:spcPts val="225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750">
                <a:solidFill>
                  <a:srgbClr val="404040"/>
                </a:solidFill>
                <a:latin typeface="+mn-lt"/>
                <a:ea typeface="+mn-ea"/>
              </a:defRPr>
            </a:lvl4pPr>
            <a:lvl5pPr marL="523875" indent="-104775" algn="l" rtl="0" eaLnBrk="0" fontAlgn="base" hangingPunct="0">
              <a:lnSpc>
                <a:spcPct val="90000"/>
              </a:lnSpc>
              <a:spcBef>
                <a:spcPts val="115"/>
              </a:spcBef>
              <a:spcAft>
                <a:spcPts val="225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750">
                <a:solidFill>
                  <a:srgbClr val="404040"/>
                </a:solidFill>
                <a:latin typeface="+mn-lt"/>
                <a:ea typeface="+mn-ea"/>
              </a:defRPr>
            </a:lvl5pPr>
            <a:lvl6pPr marL="866775" indent="-104775" algn="l" rtl="0" fontAlgn="base">
              <a:lnSpc>
                <a:spcPct val="90000"/>
              </a:lnSpc>
              <a:spcBef>
                <a:spcPts val="115"/>
              </a:spcBef>
              <a:spcAft>
                <a:spcPts val="225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750">
                <a:solidFill>
                  <a:srgbClr val="404040"/>
                </a:solidFill>
                <a:latin typeface="+mn-lt"/>
                <a:ea typeface="+mn-ea"/>
              </a:defRPr>
            </a:lvl6pPr>
            <a:lvl7pPr marL="1209675" indent="-104775" algn="l" rtl="0" fontAlgn="base">
              <a:lnSpc>
                <a:spcPct val="90000"/>
              </a:lnSpc>
              <a:spcBef>
                <a:spcPts val="115"/>
              </a:spcBef>
              <a:spcAft>
                <a:spcPts val="225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750">
                <a:solidFill>
                  <a:srgbClr val="404040"/>
                </a:solidFill>
                <a:latin typeface="+mn-lt"/>
                <a:ea typeface="+mn-ea"/>
              </a:defRPr>
            </a:lvl7pPr>
            <a:lvl8pPr marL="1552575" indent="-104775" algn="l" rtl="0" fontAlgn="base">
              <a:lnSpc>
                <a:spcPct val="90000"/>
              </a:lnSpc>
              <a:spcBef>
                <a:spcPts val="115"/>
              </a:spcBef>
              <a:spcAft>
                <a:spcPts val="225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750">
                <a:solidFill>
                  <a:srgbClr val="404040"/>
                </a:solidFill>
                <a:latin typeface="+mn-lt"/>
                <a:ea typeface="+mn-ea"/>
              </a:defRPr>
            </a:lvl8pPr>
            <a:lvl9pPr marL="1895475" indent="-104775" algn="l" rtl="0" fontAlgn="base">
              <a:lnSpc>
                <a:spcPct val="90000"/>
              </a:lnSpc>
              <a:spcBef>
                <a:spcPts val="115"/>
              </a:spcBef>
              <a:spcAft>
                <a:spcPts val="225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750">
                <a:solidFill>
                  <a:srgbClr val="404040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28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domain signal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kern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kern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altLang="zh-CN" sz="2800" kern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3B318966-01E5-4033-809C-B294BAB4DD74}"/>
              </a:ext>
            </a:extLst>
          </p:cNvPr>
          <p:cNvSpPr txBox="1">
            <a:spLocks/>
          </p:cNvSpPr>
          <p:nvPr/>
        </p:nvSpPr>
        <p:spPr bwMode="auto">
          <a:xfrm>
            <a:off x="7054954" y="5251378"/>
            <a:ext cx="3723431" cy="4379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numCol="1" anchor="t" anchorCtr="0" compatLnSpc="1"/>
          <a:lstStyle>
            <a:lvl1pPr marL="51435" indent="-51435" algn="l" rtl="0" eaLnBrk="0" fontAlgn="base" hangingPunct="0">
              <a:lnSpc>
                <a:spcPct val="90000"/>
              </a:lnSpc>
              <a:spcBef>
                <a:spcPts val="675"/>
              </a:spcBef>
              <a:spcAft>
                <a:spcPts val="115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 "/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1pPr>
            <a:lvl2pPr marL="216535" indent="-104775" algn="l" rtl="0" eaLnBrk="0" fontAlgn="base" hangingPunct="0">
              <a:lnSpc>
                <a:spcPct val="90000"/>
              </a:lnSpc>
              <a:spcBef>
                <a:spcPts val="115"/>
              </a:spcBef>
              <a:spcAft>
                <a:spcPts val="225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975">
                <a:solidFill>
                  <a:srgbClr val="404040"/>
                </a:solidFill>
                <a:latin typeface="+mn-lt"/>
                <a:ea typeface="+mn-ea"/>
              </a:defRPr>
            </a:lvl2pPr>
            <a:lvl3pPr marL="318135" indent="-102235" algn="l" rtl="0" eaLnBrk="0" fontAlgn="base" hangingPunct="0">
              <a:lnSpc>
                <a:spcPct val="90000"/>
              </a:lnSpc>
              <a:spcBef>
                <a:spcPts val="115"/>
              </a:spcBef>
              <a:spcAft>
                <a:spcPts val="225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750">
                <a:solidFill>
                  <a:srgbClr val="404040"/>
                </a:solidFill>
                <a:latin typeface="+mn-lt"/>
                <a:ea typeface="+mn-ea"/>
              </a:defRPr>
            </a:lvl3pPr>
            <a:lvl4pPr marL="420370" indent="-102235" algn="l" rtl="0" eaLnBrk="0" fontAlgn="base" hangingPunct="0">
              <a:lnSpc>
                <a:spcPct val="90000"/>
              </a:lnSpc>
              <a:spcBef>
                <a:spcPts val="115"/>
              </a:spcBef>
              <a:spcAft>
                <a:spcPts val="225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750">
                <a:solidFill>
                  <a:srgbClr val="404040"/>
                </a:solidFill>
                <a:latin typeface="+mn-lt"/>
                <a:ea typeface="+mn-ea"/>
              </a:defRPr>
            </a:lvl4pPr>
            <a:lvl5pPr marL="523875" indent="-104775" algn="l" rtl="0" eaLnBrk="0" fontAlgn="base" hangingPunct="0">
              <a:lnSpc>
                <a:spcPct val="90000"/>
              </a:lnSpc>
              <a:spcBef>
                <a:spcPts val="115"/>
              </a:spcBef>
              <a:spcAft>
                <a:spcPts val="225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750">
                <a:solidFill>
                  <a:srgbClr val="404040"/>
                </a:solidFill>
                <a:latin typeface="+mn-lt"/>
                <a:ea typeface="+mn-ea"/>
              </a:defRPr>
            </a:lvl5pPr>
            <a:lvl6pPr marL="866775" indent="-104775" algn="l" rtl="0" fontAlgn="base">
              <a:lnSpc>
                <a:spcPct val="90000"/>
              </a:lnSpc>
              <a:spcBef>
                <a:spcPts val="115"/>
              </a:spcBef>
              <a:spcAft>
                <a:spcPts val="225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750">
                <a:solidFill>
                  <a:srgbClr val="404040"/>
                </a:solidFill>
                <a:latin typeface="+mn-lt"/>
                <a:ea typeface="+mn-ea"/>
              </a:defRPr>
            </a:lvl6pPr>
            <a:lvl7pPr marL="1209675" indent="-104775" algn="l" rtl="0" fontAlgn="base">
              <a:lnSpc>
                <a:spcPct val="90000"/>
              </a:lnSpc>
              <a:spcBef>
                <a:spcPts val="115"/>
              </a:spcBef>
              <a:spcAft>
                <a:spcPts val="225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750">
                <a:solidFill>
                  <a:srgbClr val="404040"/>
                </a:solidFill>
                <a:latin typeface="+mn-lt"/>
                <a:ea typeface="+mn-ea"/>
              </a:defRPr>
            </a:lvl7pPr>
            <a:lvl8pPr marL="1552575" indent="-104775" algn="l" rtl="0" fontAlgn="base">
              <a:lnSpc>
                <a:spcPct val="90000"/>
              </a:lnSpc>
              <a:spcBef>
                <a:spcPts val="115"/>
              </a:spcBef>
              <a:spcAft>
                <a:spcPts val="225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750">
                <a:solidFill>
                  <a:srgbClr val="404040"/>
                </a:solidFill>
                <a:latin typeface="+mn-lt"/>
                <a:ea typeface="+mn-ea"/>
              </a:defRPr>
            </a:lvl8pPr>
            <a:lvl9pPr marL="1895475" indent="-104775" algn="l" rtl="0" fontAlgn="base">
              <a:lnSpc>
                <a:spcPct val="90000"/>
              </a:lnSpc>
              <a:spcBef>
                <a:spcPts val="115"/>
              </a:spcBef>
              <a:spcAft>
                <a:spcPts val="225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750">
                <a:solidFill>
                  <a:srgbClr val="404040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28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domain signal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kern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kern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altLang="zh-CN" sz="2800" kern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043593"/>
      </p:ext>
    </p:extLst>
  </p:cSld>
  <p:clrMapOvr>
    <a:masterClrMapping/>
  </p:clrMapOvr>
  <p:transition spd="med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Time/Frequency Domain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618" y="1189947"/>
            <a:ext cx="10958688" cy="531349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frequency domain is important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can collect even more information in frequency domain, 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e.g.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11760" lvl="1" indent="0">
              <a:buNone/>
            </a:pPr>
            <a:r>
              <a:rPr lang="en-US" altLang="zh-CN" sz="2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- Speaker recognition based on frequency-based coefficients</a:t>
            </a:r>
          </a:p>
          <a:p>
            <a:pPr marL="111760" lvl="1" indent="0">
              <a:buNone/>
            </a:pPr>
            <a:r>
              <a:rPr lang="en-US" altLang="zh-CN" sz="2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- Noise identification based on noise frequency characteristics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5100" lvl="1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9AFEE93-72FE-442C-A681-AF0D7012DFD1}"/>
              </a:ext>
            </a:extLst>
          </p:cNvPr>
          <p:cNvGrpSpPr/>
          <p:nvPr/>
        </p:nvGrpSpPr>
        <p:grpSpPr>
          <a:xfrm>
            <a:off x="4798682" y="1401059"/>
            <a:ext cx="7094621" cy="3596659"/>
            <a:chOff x="3142499" y="2657766"/>
            <a:chExt cx="7094621" cy="3596659"/>
          </a:xfrm>
        </p:grpSpPr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5196D624-BD7F-4FAD-A578-90527D38B6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800" b="34"/>
            <a:stretch/>
          </p:blipFill>
          <p:spPr bwMode="auto">
            <a:xfrm>
              <a:off x="3142499" y="3088433"/>
              <a:ext cx="7094621" cy="3165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内容占位符 2">
              <a:extLst>
                <a:ext uri="{FF2B5EF4-FFF2-40B4-BE49-F238E27FC236}">
                  <a16:creationId xmlns:a16="http://schemas.microsoft.com/office/drawing/2014/main" id="{60AF7E24-ED5F-4A0F-915E-C3D28BA8396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291046" y="2657766"/>
              <a:ext cx="5291494" cy="4485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vert="horz" wrap="square" lIns="0" tIns="45720" rIns="0" bIns="45720" numCol="1" anchor="t" anchorCtr="0" compatLnSpc="1"/>
            <a:lstStyle>
              <a:lvl1pPr marL="51435" indent="-51435" algn="l" rtl="0" eaLnBrk="0" fontAlgn="base" hangingPunct="0">
                <a:lnSpc>
                  <a:spcPct val="90000"/>
                </a:lnSpc>
                <a:spcBef>
                  <a:spcPts val="675"/>
                </a:spcBef>
                <a:spcAft>
                  <a:spcPts val="115"/>
                </a:spcAft>
                <a:buClr>
                  <a:srgbClr val="0B4DA2"/>
                </a:buClr>
                <a:buSzPct val="100000"/>
                <a:buFont typeface="Calibri" panose="020F0502020204030204" pitchFamily="34" charset="0"/>
                <a:buChar char=" "/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1pPr>
              <a:lvl2pPr marL="216535" indent="-104775" algn="l" rtl="0" eaLnBrk="0" fontAlgn="base" hangingPunct="0">
                <a:lnSpc>
                  <a:spcPct val="90000"/>
                </a:lnSpc>
                <a:spcBef>
                  <a:spcPts val="115"/>
                </a:spcBef>
                <a:spcAft>
                  <a:spcPts val="225"/>
                </a:spcAft>
                <a:buClr>
                  <a:srgbClr val="0B4DA2"/>
                </a:buClr>
                <a:buSzPct val="100000"/>
                <a:buFont typeface="Calibri" panose="020F0502020204030204" pitchFamily="34" charset="0"/>
                <a:buChar char="◦"/>
                <a:defRPr sz="975">
                  <a:solidFill>
                    <a:srgbClr val="404040"/>
                  </a:solidFill>
                  <a:latin typeface="+mn-lt"/>
                  <a:ea typeface="+mn-ea"/>
                </a:defRPr>
              </a:lvl2pPr>
              <a:lvl3pPr marL="318135" indent="-102235" algn="l" rtl="0" eaLnBrk="0" fontAlgn="base" hangingPunct="0">
                <a:lnSpc>
                  <a:spcPct val="90000"/>
                </a:lnSpc>
                <a:spcBef>
                  <a:spcPts val="115"/>
                </a:spcBef>
                <a:spcAft>
                  <a:spcPts val="225"/>
                </a:spcAft>
                <a:buClr>
                  <a:srgbClr val="0B4DA2"/>
                </a:buClr>
                <a:buSzPct val="100000"/>
                <a:buFont typeface="Calibri" panose="020F0502020204030204" pitchFamily="34" charset="0"/>
                <a:buChar char="◦"/>
                <a:defRPr sz="750">
                  <a:solidFill>
                    <a:srgbClr val="404040"/>
                  </a:solidFill>
                  <a:latin typeface="+mn-lt"/>
                  <a:ea typeface="+mn-ea"/>
                </a:defRPr>
              </a:lvl3pPr>
              <a:lvl4pPr marL="420370" indent="-102235" algn="l" rtl="0" eaLnBrk="0" fontAlgn="base" hangingPunct="0">
                <a:lnSpc>
                  <a:spcPct val="90000"/>
                </a:lnSpc>
                <a:spcBef>
                  <a:spcPts val="115"/>
                </a:spcBef>
                <a:spcAft>
                  <a:spcPts val="225"/>
                </a:spcAft>
                <a:buClr>
                  <a:srgbClr val="0B4DA2"/>
                </a:buClr>
                <a:buSzPct val="100000"/>
                <a:buFont typeface="Calibri" panose="020F0502020204030204" pitchFamily="34" charset="0"/>
                <a:buChar char="◦"/>
                <a:defRPr sz="750">
                  <a:solidFill>
                    <a:srgbClr val="404040"/>
                  </a:solidFill>
                  <a:latin typeface="+mn-lt"/>
                  <a:ea typeface="+mn-ea"/>
                </a:defRPr>
              </a:lvl4pPr>
              <a:lvl5pPr marL="523875" indent="-104775" algn="l" rtl="0" eaLnBrk="0" fontAlgn="base" hangingPunct="0">
                <a:lnSpc>
                  <a:spcPct val="90000"/>
                </a:lnSpc>
                <a:spcBef>
                  <a:spcPts val="115"/>
                </a:spcBef>
                <a:spcAft>
                  <a:spcPts val="225"/>
                </a:spcAft>
                <a:buClr>
                  <a:srgbClr val="0B4DA2"/>
                </a:buClr>
                <a:buSzPct val="100000"/>
                <a:buFont typeface="Calibri" panose="020F0502020204030204" pitchFamily="34" charset="0"/>
                <a:buChar char="◦"/>
                <a:defRPr sz="750">
                  <a:solidFill>
                    <a:srgbClr val="404040"/>
                  </a:solidFill>
                  <a:latin typeface="+mn-lt"/>
                  <a:ea typeface="+mn-ea"/>
                </a:defRPr>
              </a:lvl5pPr>
              <a:lvl6pPr marL="866775" indent="-104775" algn="l" rtl="0" fontAlgn="base">
                <a:lnSpc>
                  <a:spcPct val="90000"/>
                </a:lnSpc>
                <a:spcBef>
                  <a:spcPts val="115"/>
                </a:spcBef>
                <a:spcAft>
                  <a:spcPts val="225"/>
                </a:spcAft>
                <a:buClr>
                  <a:srgbClr val="0B4DA2"/>
                </a:buClr>
                <a:buSzPct val="100000"/>
                <a:buFont typeface="Calibri" panose="020F0502020204030204" pitchFamily="34" charset="0"/>
                <a:buChar char="◦"/>
                <a:defRPr sz="750">
                  <a:solidFill>
                    <a:srgbClr val="404040"/>
                  </a:solidFill>
                  <a:latin typeface="+mn-lt"/>
                  <a:ea typeface="+mn-ea"/>
                </a:defRPr>
              </a:lvl6pPr>
              <a:lvl7pPr marL="1209675" indent="-104775" algn="l" rtl="0" fontAlgn="base">
                <a:lnSpc>
                  <a:spcPct val="90000"/>
                </a:lnSpc>
                <a:spcBef>
                  <a:spcPts val="115"/>
                </a:spcBef>
                <a:spcAft>
                  <a:spcPts val="225"/>
                </a:spcAft>
                <a:buClr>
                  <a:srgbClr val="0B4DA2"/>
                </a:buClr>
                <a:buSzPct val="100000"/>
                <a:buFont typeface="Calibri" panose="020F0502020204030204" pitchFamily="34" charset="0"/>
                <a:buChar char="◦"/>
                <a:defRPr sz="750">
                  <a:solidFill>
                    <a:srgbClr val="404040"/>
                  </a:solidFill>
                  <a:latin typeface="+mn-lt"/>
                  <a:ea typeface="+mn-ea"/>
                </a:defRPr>
              </a:lvl7pPr>
              <a:lvl8pPr marL="1552575" indent="-104775" algn="l" rtl="0" fontAlgn="base">
                <a:lnSpc>
                  <a:spcPct val="90000"/>
                </a:lnSpc>
                <a:spcBef>
                  <a:spcPts val="115"/>
                </a:spcBef>
                <a:spcAft>
                  <a:spcPts val="225"/>
                </a:spcAft>
                <a:buClr>
                  <a:srgbClr val="0B4DA2"/>
                </a:buClr>
                <a:buSzPct val="100000"/>
                <a:buFont typeface="Calibri" panose="020F0502020204030204" pitchFamily="34" charset="0"/>
                <a:buChar char="◦"/>
                <a:defRPr sz="750">
                  <a:solidFill>
                    <a:srgbClr val="404040"/>
                  </a:solidFill>
                  <a:latin typeface="+mn-lt"/>
                  <a:ea typeface="+mn-ea"/>
                </a:defRPr>
              </a:lvl8pPr>
              <a:lvl9pPr marL="1895475" indent="-104775" algn="l" rtl="0" fontAlgn="base">
                <a:lnSpc>
                  <a:spcPct val="90000"/>
                </a:lnSpc>
                <a:spcBef>
                  <a:spcPts val="115"/>
                </a:spcBef>
                <a:spcAft>
                  <a:spcPts val="225"/>
                </a:spcAft>
                <a:buClr>
                  <a:srgbClr val="0B4DA2"/>
                </a:buClr>
                <a:buSzPct val="100000"/>
                <a:buFont typeface="Calibri" panose="020F0502020204030204" pitchFamily="34" charset="0"/>
                <a:buChar char="◦"/>
                <a:defRPr sz="750">
                  <a:solidFill>
                    <a:srgbClr val="404040"/>
                  </a:solidFill>
                  <a:latin typeface="+mn-lt"/>
                  <a:ea typeface="+mn-ea"/>
                </a:defRPr>
              </a:lvl9pPr>
            </a:lstStyle>
            <a:p>
              <a:pPr marL="0" indent="0">
                <a:buFont typeface="Calibri" panose="020F0502020204030204" pitchFamily="34" charset="0"/>
                <a:buNone/>
              </a:pPr>
              <a:r>
                <a:rPr lang="en-US" altLang="zh-CN" sz="2800" kern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 audio signal in frequency domain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altLang="zh-CN" sz="28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altLang="zh-CN" sz="28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altLang="zh-CN" sz="28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altLang="zh-CN" sz="28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indent="0">
                <a:buFont typeface="Calibri" panose="020F0502020204030204" pitchFamily="34" charset="0"/>
                <a:buNone/>
              </a:pPr>
              <a:endParaRPr lang="en-US" altLang="zh-CN" sz="28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8" name="Picture 8" descr="IntelliGo">
            <a:extLst>
              <a:ext uri="{FF2B5EF4-FFF2-40B4-BE49-F238E27FC236}">
                <a16:creationId xmlns:a16="http://schemas.microsoft.com/office/drawing/2014/main" id="{A4B7F160-67DB-4B97-A866-6ED8E951A0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6" r="40488"/>
          <a:stretch/>
        </p:blipFill>
        <p:spPr bwMode="auto">
          <a:xfrm>
            <a:off x="968026" y="1922650"/>
            <a:ext cx="3200400" cy="2534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329395"/>
      </p:ext>
    </p:extLst>
  </p:cSld>
  <p:clrMapOvr>
    <a:masterClrMapping/>
  </p:clrMapOvr>
  <p:transition spd="med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Time/Frequency Domain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618" y="1189947"/>
            <a:ext cx="10958688" cy="531349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frequency domain is important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domain is a different perspective on signal, which providing us more useful information.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kern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Generally,</a:t>
            </a:r>
          </a:p>
          <a:p>
            <a:pPr marL="0" indent="0">
              <a:buNone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- </a:t>
            </a:r>
            <a:r>
              <a:rPr lang="en-US" altLang="zh-CN" sz="2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domain shows how we tend to think that things work;</a:t>
            </a:r>
          </a:p>
          <a:p>
            <a:pPr marL="111760" lvl="1" indent="0">
              <a:buNone/>
            </a:pPr>
            <a:r>
              <a:rPr lang="en-US" altLang="zh-CN" sz="2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- Frequency domain can often provide many detailed performance specifications.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5046692"/>
      </p:ext>
    </p:extLst>
  </p:cSld>
  <p:clrMapOvr>
    <a:masterClrMapping/>
  </p:clrMapOvr>
  <p:transition spd="med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527B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Outline: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4: 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of Continuous-time Signals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639890"/>
            <a:ext cx="10213767" cy="458311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Time/Frequency Domain</a:t>
            </a: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of LTI Systems to Exponential Signal</a:t>
            </a: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</a:t>
            </a:r>
          </a:p>
          <a:p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Fourier Series Representation</a:t>
            </a:r>
          </a:p>
          <a:p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Convergence Issue</a:t>
            </a:r>
          </a:p>
          <a:p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Fourier Series Properties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6917996"/>
      </p:ext>
    </p:extLst>
  </p:cSld>
  <p:clrMapOvr>
    <a:masterClrMapping/>
  </p:clrMapOvr>
  <p:transition spd="med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of LTI Systems to Exponential Signal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4618" y="1189947"/>
                <a:ext cx="10958688" cy="522514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Fourier series sine-cosine 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Sinusoids can be represented by complex exponential function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  <m:r>
                                    <a:rPr lang="zh-CN" alt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  <m:r>
                                    <a:rPr lang="zh-CN" alt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r>
                        <a:rPr lang="en-US" altLang="zh-CN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             </m:t>
                      </m:r>
                      <m:func>
                        <m:funcPr>
                          <m:ctrlP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  <m:r>
                                    <a:rPr lang="zh-CN" alt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  <m:r>
                                    <a:rPr lang="zh-CN" alt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4618" y="1189947"/>
                <a:ext cx="10958688" cy="5225143"/>
              </a:xfrm>
              <a:blipFill>
                <a:blip r:embed="rId3"/>
                <a:stretch>
                  <a:fillRect l="-2003" t="-19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118696"/>
      </p:ext>
    </p:extLst>
  </p:cSld>
  <p:clrMapOvr>
    <a:masterClrMapping/>
  </p:clrMapOvr>
  <p:transition spd="med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of LTI Systems to Exponential Signal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4618" y="1189947"/>
                <a:ext cx="10958688" cy="522514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Fourier series exponential 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 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𝑗𝑘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𝑗𝑘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𝑗𝑘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𝑗𝑘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        </m:t>
                      </m:r>
                      <m:r>
                        <a:rPr lang="en-US" altLang="zh-CN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CN" sz="2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𝑗𝑘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4618" y="1189947"/>
                <a:ext cx="10958688" cy="5225143"/>
              </a:xfrm>
              <a:blipFill>
                <a:blip r:embed="rId3"/>
                <a:stretch>
                  <a:fillRect l="-2003" t="-19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8523362"/>
      </p:ext>
    </p:extLst>
  </p:cSld>
  <p:clrMapOvr>
    <a:masterClrMapping/>
  </p:clrMapOvr>
  <p:transition spd="med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of LTI Systems to Exponential Signal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872" y="1101387"/>
                <a:ext cx="10958688" cy="522514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Fourier series exponential 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              </m:t>
                      </m:r>
                      <m:r>
                        <a:rPr lang="en-US" altLang="zh-CN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=−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𝑗𝑘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Assume</a:t>
                </a:r>
              </a:p>
              <a:p>
                <a:pPr marL="0" indent="0">
                  <a:buNone/>
                </a:pP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 	</a:t>
                </a:r>
                <a:r>
                  <a:rPr lang="en-US" altLang="zh-CN" sz="28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   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&lt;0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  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   </m:t>
                                </m:r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           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=0</m:t>
                            </m:r>
                          </m:e>
                          <m:e>
                            <m:f>
                              <m:fPr>
                                <m:ctrlP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   </m:t>
                            </m:r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   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&gt;0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872" y="1101387"/>
                <a:ext cx="10958688" cy="5225143"/>
              </a:xfrm>
              <a:blipFill>
                <a:blip r:embed="rId3"/>
                <a:stretch>
                  <a:fillRect l="-2003" t="-21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4137477"/>
      </p:ext>
    </p:extLst>
  </p:cSld>
  <p:clrMapOvr>
    <a:masterClrMapping/>
  </p:clrMapOvr>
  <p:transition spd="med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of LTI Systems to Exponential Signal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872" y="1101387"/>
                <a:ext cx="10958688" cy="522514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Fourier series exponential 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                  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=−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𝑗𝑘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                  </m:t>
                      </m:r>
                      <m:r>
                        <a:rPr lang="en-US" altLang="zh-CN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872" y="1101387"/>
                <a:ext cx="10958688" cy="5225143"/>
              </a:xfrm>
              <a:blipFill>
                <a:blip r:embed="rId3"/>
                <a:stretch>
                  <a:fillRect l="-2003" t="-21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4764698"/>
      </p:ext>
    </p:extLst>
  </p:cSld>
  <p:clrMapOvr>
    <a:masterClrMapping/>
  </p:clrMapOvr>
  <p:transition spd="med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of LTI Systems to Exponential Signal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872" y="1101387"/>
                <a:ext cx="10958688" cy="5225143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𝑦</m:t>
                      </m:r>
                      <m:d>
                        <m:dPr>
                          <m:ctrlPr>
                            <a:rPr kumimoji="0" lang="en-US" altLang="zh-TW" sz="2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kumimoji="0" lang="en-US" altLang="zh-TW" sz="28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kumimoji="0"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r>
                        <a:rPr kumimoji="0"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𝑥</m:t>
                      </m:r>
                      <m:d>
                        <m:dPr>
                          <m:ctrlPr>
                            <a:rPr kumimoji="0"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kumimoji="0"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kumimoji="0"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∗</m:t>
                      </m:r>
                      <m:r>
                        <a:rPr kumimoji="0"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h</m:t>
                      </m:r>
                      <m:d>
                        <m:dPr>
                          <m:ctrlPr>
                            <a:rPr kumimoji="0"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kumimoji="0"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kumimoji="0"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nary>
                        <m:naryPr>
                          <m:ctrlPr>
                            <a:rPr kumimoji="0"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−</m:t>
                          </m:r>
                          <m:r>
                            <a:rPr kumimoji="0"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∞</m:t>
                          </m:r>
                        </m:sub>
                        <m:sup>
                          <m:r>
                            <a:rPr kumimoji="0"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∞</m:t>
                          </m:r>
                        </m:sup>
                        <m:e>
                          <m:r>
                            <a:rPr kumimoji="0"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kumimoji="0"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zh-TW" alt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kumimoji="0"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kumimoji="0"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𝑡</m:t>
                              </m:r>
                              <m:r>
                                <a:rPr kumimoji="0"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</m:t>
                              </m:r>
                              <m:r>
                                <a:rPr kumimoji="0" lang="zh-TW" alt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kumimoji="0"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𝑑</m:t>
                          </m:r>
                          <m:r>
                            <a:rPr kumimoji="0" lang="zh-TW" alt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Assume </a:t>
                </a:r>
                <a14:m>
                  <m:oMath xmlns:m="http://schemas.openxmlformats.org/officeDocument/2006/math">
                    <m:r>
                      <a:rPr kumimoji="0" lang="en-US" altLang="zh-TW" sz="2800" b="0" i="1" smtClean="0">
                        <a:solidFill>
                          <a:srgbClr val="000000"/>
                        </a:solidFill>
                        <a:latin typeface="Cambria Math"/>
                        <a:cs typeface="Times New Roman" pitchFamily="18" charset="0"/>
                      </a:rPr>
                      <m:t>𝑥</m:t>
                    </m:r>
                    <m:d>
                      <m:dPr>
                        <m:ctrlPr>
                          <a:rPr kumimoji="0" lang="en-US" altLang="zh-TW" sz="28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kumimoji="0" lang="en-US" altLang="zh-TW" sz="28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</m:e>
                    </m:d>
                    <m:r>
                      <a:rPr kumimoji="0"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872" y="1101387"/>
                <a:ext cx="10958688" cy="5225143"/>
              </a:xfrm>
              <a:blipFill>
                <a:blip r:embed="rId3"/>
                <a:stretch>
                  <a:fillRect l="-20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E8573E3-0CEF-4E22-AB1C-CE44B83721D6}"/>
              </a:ext>
            </a:extLst>
          </p:cNvPr>
          <p:cNvGrpSpPr/>
          <p:nvPr/>
        </p:nvGrpSpPr>
        <p:grpSpPr>
          <a:xfrm>
            <a:off x="3299681" y="1482727"/>
            <a:ext cx="4392488" cy="1018523"/>
            <a:chOff x="3299681" y="1012827"/>
            <a:chExt cx="4392488" cy="1018523"/>
          </a:xfrm>
        </p:grpSpPr>
        <p:grpSp>
          <p:nvGrpSpPr>
            <p:cNvPr id="8" name="群組 3">
              <a:extLst>
                <a:ext uri="{FF2B5EF4-FFF2-40B4-BE49-F238E27FC236}">
                  <a16:creationId xmlns:a16="http://schemas.microsoft.com/office/drawing/2014/main" id="{D1C2F23E-604E-4A08-8F1C-C9E369E7CC68}"/>
                </a:ext>
              </a:extLst>
            </p:cNvPr>
            <p:cNvGrpSpPr/>
            <p:nvPr/>
          </p:nvGrpSpPr>
          <p:grpSpPr>
            <a:xfrm>
              <a:off x="3299681" y="1257950"/>
              <a:ext cx="4392488" cy="773400"/>
              <a:chOff x="67608" y="1409398"/>
              <a:chExt cx="4392488" cy="773400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B8D9201-2665-47EF-B04D-36C1E04CD8D8}"/>
                  </a:ext>
                </a:extLst>
              </p:cNvPr>
              <p:cNvSpPr/>
              <p:nvPr/>
            </p:nvSpPr>
            <p:spPr>
              <a:xfrm>
                <a:off x="1763688" y="1628800"/>
                <a:ext cx="864096" cy="553998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Ins="90000" rtlCol="0" anchor="ctr" anchorCtr="0">
                <a:spAutoFit/>
              </a:bodyPr>
              <a:lstStyle>
                <a:defPPr>
                  <a:defRPr lang="zh-TW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buSzPct val="70000"/>
                </a:pPr>
                <a:r>
                  <a:rPr kumimoji="0" lang="en-US" altLang="zh-TW" sz="30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LTI</a:t>
                </a:r>
                <a:endParaRPr kumimoji="0" lang="zh-TW" altLang="en-US" sz="30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10" name="直線單箭頭接點 5">
                <a:extLst>
                  <a:ext uri="{FF2B5EF4-FFF2-40B4-BE49-F238E27FC236}">
                    <a16:creationId xmlns:a16="http://schemas.microsoft.com/office/drawing/2014/main" id="{BF480817-EA5E-46C7-95CC-F86B0C1601C3}"/>
                  </a:ext>
                </a:extLst>
              </p:cNvPr>
              <p:cNvCxnSpPr>
                <a:stCxn id="9" idx="3"/>
              </p:cNvCxnSpPr>
              <p:nvPr/>
            </p:nvCxnSpPr>
            <p:spPr>
              <a:xfrm>
                <a:off x="2627784" y="1905799"/>
                <a:ext cx="10800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1" name="直線單箭頭接點 6">
                <a:extLst>
                  <a:ext uri="{FF2B5EF4-FFF2-40B4-BE49-F238E27FC236}">
                    <a16:creationId xmlns:a16="http://schemas.microsoft.com/office/drawing/2014/main" id="{A1862AF4-7485-4F5E-AED4-DCDC4518E4B3}"/>
                  </a:ext>
                </a:extLst>
              </p:cNvPr>
              <p:cNvCxnSpPr/>
              <p:nvPr/>
            </p:nvCxnSpPr>
            <p:spPr>
              <a:xfrm>
                <a:off x="683568" y="1904400"/>
                <a:ext cx="10800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矩形 11">
                    <a:extLst>
                      <a:ext uri="{FF2B5EF4-FFF2-40B4-BE49-F238E27FC236}">
                        <a16:creationId xmlns:a16="http://schemas.microsoft.com/office/drawing/2014/main" id="{35AA3B82-332B-4256-A84F-E8A2E1DF3E13}"/>
                      </a:ext>
                    </a:extLst>
                  </p:cNvPr>
                  <p:cNvSpPr/>
                  <p:nvPr/>
                </p:nvSpPr>
                <p:spPr>
                  <a:xfrm>
                    <a:off x="3635896" y="1409398"/>
                    <a:ext cx="824200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>
                    <a:defPPr>
                      <a:defRPr lang="zh-TW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9pPr>
                  </a:lstStyle>
                  <a:p>
                    <a:pPr>
                      <a:spcBef>
                        <a:spcPts val="0"/>
                      </a:spcBef>
                      <a:buSzPct val="70000"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0" lang="en-US" altLang="zh-TW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𝑦</m:t>
                          </m:r>
                          <m: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(</m:t>
                          </m:r>
                          <m: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  <m: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)</m:t>
                          </m:r>
                        </m:oMath>
                      </m:oMathPara>
                    </a14:m>
                    <a:endParaRPr kumimoji="0" lang="zh-TW" altLang="en-US" sz="2400" dirty="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2" name="矩形 11">
                    <a:extLst>
                      <a:ext uri="{FF2B5EF4-FFF2-40B4-BE49-F238E27FC236}">
                        <a16:creationId xmlns:a16="http://schemas.microsoft.com/office/drawing/2014/main" id="{35AA3B82-332B-4256-A84F-E8A2E1DF3E1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35896" y="1409398"/>
                    <a:ext cx="824200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222" b="-1842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矩形 12">
                    <a:extLst>
                      <a:ext uri="{FF2B5EF4-FFF2-40B4-BE49-F238E27FC236}">
                        <a16:creationId xmlns:a16="http://schemas.microsoft.com/office/drawing/2014/main" id="{B5D0374C-E6AD-44D6-A5A1-02C3FF2DB08F}"/>
                      </a:ext>
                    </a:extLst>
                  </p:cNvPr>
                  <p:cNvSpPr/>
                  <p:nvPr/>
                </p:nvSpPr>
                <p:spPr>
                  <a:xfrm>
                    <a:off x="67608" y="1410133"/>
                    <a:ext cx="82022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>
                    <a:defPPr>
                      <a:defRPr lang="zh-TW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9pPr>
                  </a:lstStyle>
                  <a:p>
                    <a:pPr>
                      <a:spcBef>
                        <a:spcPts val="0"/>
                      </a:spcBef>
                      <a:buSzPct val="70000"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0" lang="en-US" altLang="zh-TW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  <m: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(</m:t>
                          </m:r>
                          <m: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  <m: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)</m:t>
                          </m:r>
                        </m:oMath>
                      </m:oMathPara>
                    </a14:m>
                    <a:endParaRPr kumimoji="0" lang="zh-TW" altLang="en-US" sz="2400" dirty="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" name="矩形 12">
                    <a:extLst>
                      <a:ext uri="{FF2B5EF4-FFF2-40B4-BE49-F238E27FC236}">
                        <a16:creationId xmlns:a16="http://schemas.microsoft.com/office/drawing/2014/main" id="{B5D0374C-E6AD-44D6-A5A1-02C3FF2DB08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608" y="1410133"/>
                    <a:ext cx="820225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2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F4EEA56E-0094-40B4-A850-1A8AE6F2E405}"/>
                    </a:ext>
                  </a:extLst>
                </p:cNvPr>
                <p:cNvSpPr/>
                <p:nvPr/>
              </p:nvSpPr>
              <p:spPr>
                <a:xfrm>
                  <a:off x="5081837" y="1012827"/>
                  <a:ext cx="82420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zh-TW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9pPr>
                </a:lstStyle>
                <a:p>
                  <a:pPr>
                    <a:spcBef>
                      <a:spcPts val="0"/>
                    </a:spcBef>
                    <a:buSzPct val="70000"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US" altLang="zh-TW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h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zh-TW" altLang="en-US" sz="24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F4EEA56E-0094-40B4-A850-1A8AE6F2E4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1837" y="1012827"/>
                  <a:ext cx="824200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2222" b="-184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81690711"/>
      </p:ext>
    </p:extLst>
  </p:cSld>
  <p:clrMapOvr>
    <a:masterClrMapping/>
  </p:clrMapOvr>
  <p:transition spd="med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of LTI Systems to Exponential Signal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872" y="1101387"/>
                <a:ext cx="10958688" cy="5225143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𝑦</m:t>
                      </m:r>
                      <m:d>
                        <m:dPr>
                          <m:ctrlPr>
                            <a:rPr kumimoji="0" lang="en-US" altLang="zh-TW" sz="2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kumimoji="0" lang="en-US" altLang="zh-TW" sz="28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kumimoji="0"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nary>
                        <m:naryPr>
                          <m:ctrlPr>
                            <a:rPr kumimoji="0"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−</m:t>
                          </m:r>
                          <m:r>
                            <a:rPr kumimoji="0"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∞</m:t>
                          </m:r>
                        </m:sub>
                        <m:sup>
                          <m:r>
                            <a:rPr kumimoji="0"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∞</m:t>
                          </m:r>
                        </m:sup>
                        <m:e>
                          <m:r>
                            <a:rPr kumimoji="0"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kumimoji="0"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zh-TW" alt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kumimoji="0"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kumimoji="0"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𝑡</m:t>
                              </m:r>
                              <m:r>
                                <a:rPr kumimoji="0"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</m:t>
                              </m:r>
                              <m:r>
                                <a:rPr kumimoji="0" lang="zh-TW" alt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kumimoji="0"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𝑑</m:t>
                          </m:r>
                          <m:r>
                            <a:rPr kumimoji="0" lang="zh-TW" alt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11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nary>
                        <m:naryPr>
                          <m:ctrlPr>
                            <a:rPr kumimoji="0"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−</m:t>
                          </m:r>
                          <m:r>
                            <a:rPr kumimoji="0"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∞</m:t>
                          </m:r>
                        </m:sub>
                        <m:sup>
                          <m:r>
                            <a:rPr kumimoji="0"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∞</m:t>
                          </m:r>
                        </m:sup>
                        <m:e>
                          <m:r>
                            <a:rPr kumimoji="0"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kumimoji="0"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zh-TW" alt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𝜏</m:t>
                              </m:r>
                            </m:e>
                          </m:d>
                          <m:sSup>
                            <m:sSupPr>
                              <m:ctrlPr>
                                <a:rPr kumimoji="0"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0"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𝑠</m:t>
                              </m:r>
                              <m:r>
                                <a:rPr lang="en-US" altLang="zh-CN" sz="28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zh-CN" altLang="en-US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kumimoji="0"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𝑑</m:t>
                          </m:r>
                          <m:r>
                            <a:rPr kumimoji="0" lang="zh-TW" alt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𝜏</m:t>
                          </m:r>
                        </m:e>
                      </m:nary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−</m:t>
                          </m:r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𝑠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𝜏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</m:t>
                              </m:r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𝑠</m:t>
                              </m:r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</m:sup>
                          </m:sSup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𝑑</m:t>
                          </m:r>
                          <m:r>
                            <a:rPr lang="zh-TW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1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𝑠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nary>
                        <m:naryPr>
                          <m:ctrlPr>
                            <a:rPr kumimoji="0"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−</m:t>
                          </m:r>
                          <m:r>
                            <a:rPr kumimoji="0"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∞</m:t>
                          </m:r>
                        </m:sub>
                        <m:sup>
                          <m:r>
                            <a:rPr kumimoji="0"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∞</m:t>
                          </m:r>
                        </m:sup>
                        <m:e>
                          <m:r>
                            <a:rPr kumimoji="0"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kumimoji="0"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zh-TW" alt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𝜏</m:t>
                              </m:r>
                            </m:e>
                          </m:d>
                          <m:sSup>
                            <m:sSupPr>
                              <m:ctrlPr>
                                <a:rPr kumimoji="0"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0"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</m:t>
                              </m:r>
                              <m:r>
                                <a:rPr kumimoji="0"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𝑠</m:t>
                              </m:r>
                              <m:r>
                                <a:rPr lang="zh-CN" altLang="en-US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</m:sup>
                          </m:sSup>
                          <m:r>
                            <a:rPr kumimoji="0"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𝑑</m:t>
                          </m:r>
                          <m:r>
                            <a:rPr kumimoji="0" lang="zh-TW" alt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872" y="1101387"/>
                <a:ext cx="10958688" cy="522514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E8573E3-0CEF-4E22-AB1C-CE44B83721D6}"/>
              </a:ext>
            </a:extLst>
          </p:cNvPr>
          <p:cNvGrpSpPr/>
          <p:nvPr/>
        </p:nvGrpSpPr>
        <p:grpSpPr>
          <a:xfrm>
            <a:off x="2851812" y="1314776"/>
            <a:ext cx="4961655" cy="1018523"/>
            <a:chOff x="2730514" y="1012827"/>
            <a:chExt cx="4961655" cy="1018523"/>
          </a:xfrm>
        </p:grpSpPr>
        <p:grpSp>
          <p:nvGrpSpPr>
            <p:cNvPr id="8" name="群組 3">
              <a:extLst>
                <a:ext uri="{FF2B5EF4-FFF2-40B4-BE49-F238E27FC236}">
                  <a16:creationId xmlns:a16="http://schemas.microsoft.com/office/drawing/2014/main" id="{D1C2F23E-604E-4A08-8F1C-C9E369E7CC68}"/>
                </a:ext>
              </a:extLst>
            </p:cNvPr>
            <p:cNvGrpSpPr/>
            <p:nvPr/>
          </p:nvGrpSpPr>
          <p:grpSpPr>
            <a:xfrm>
              <a:off x="2730514" y="1257950"/>
              <a:ext cx="4961655" cy="773400"/>
              <a:chOff x="-501559" y="1409398"/>
              <a:chExt cx="4961655" cy="773400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B8D9201-2665-47EF-B04D-36C1E04CD8D8}"/>
                  </a:ext>
                </a:extLst>
              </p:cNvPr>
              <p:cNvSpPr/>
              <p:nvPr/>
            </p:nvSpPr>
            <p:spPr>
              <a:xfrm>
                <a:off x="1763688" y="1628800"/>
                <a:ext cx="864096" cy="553998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Ins="90000" rtlCol="0" anchor="ctr" anchorCtr="0">
                <a:spAutoFit/>
              </a:bodyPr>
              <a:lstStyle>
                <a:defPPr>
                  <a:defRPr lang="zh-TW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buSzPct val="70000"/>
                </a:pPr>
                <a:r>
                  <a:rPr kumimoji="0" lang="en-US" altLang="zh-TW" sz="30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LTI</a:t>
                </a:r>
                <a:endParaRPr kumimoji="0" lang="zh-TW" altLang="en-US" sz="30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10" name="直線單箭頭接點 5">
                <a:extLst>
                  <a:ext uri="{FF2B5EF4-FFF2-40B4-BE49-F238E27FC236}">
                    <a16:creationId xmlns:a16="http://schemas.microsoft.com/office/drawing/2014/main" id="{BF480817-EA5E-46C7-95CC-F86B0C1601C3}"/>
                  </a:ext>
                </a:extLst>
              </p:cNvPr>
              <p:cNvCxnSpPr>
                <a:cxnSpLocks/>
                <a:stCxn id="9" idx="3"/>
              </p:cNvCxnSpPr>
              <p:nvPr/>
            </p:nvCxnSpPr>
            <p:spPr>
              <a:xfrm>
                <a:off x="2627784" y="1905799"/>
                <a:ext cx="10800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1" name="直線單箭頭接點 6">
                <a:extLst>
                  <a:ext uri="{FF2B5EF4-FFF2-40B4-BE49-F238E27FC236}">
                    <a16:creationId xmlns:a16="http://schemas.microsoft.com/office/drawing/2014/main" id="{A1862AF4-7485-4F5E-AED4-DCDC4518E4B3}"/>
                  </a:ext>
                </a:extLst>
              </p:cNvPr>
              <p:cNvCxnSpPr/>
              <p:nvPr/>
            </p:nvCxnSpPr>
            <p:spPr>
              <a:xfrm>
                <a:off x="683568" y="1904400"/>
                <a:ext cx="10800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矩形 11">
                    <a:extLst>
                      <a:ext uri="{FF2B5EF4-FFF2-40B4-BE49-F238E27FC236}">
                        <a16:creationId xmlns:a16="http://schemas.microsoft.com/office/drawing/2014/main" id="{35AA3B82-332B-4256-A84F-E8A2E1DF3E13}"/>
                      </a:ext>
                    </a:extLst>
                  </p:cNvPr>
                  <p:cNvSpPr/>
                  <p:nvPr/>
                </p:nvSpPr>
                <p:spPr>
                  <a:xfrm>
                    <a:off x="3635896" y="1409398"/>
                    <a:ext cx="824200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>
                    <a:defPPr>
                      <a:defRPr lang="zh-TW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9pPr>
                  </a:lstStyle>
                  <a:p>
                    <a:pPr>
                      <a:spcBef>
                        <a:spcPts val="0"/>
                      </a:spcBef>
                      <a:buSzPct val="70000"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0" lang="en-US" altLang="zh-TW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𝑦</m:t>
                          </m:r>
                          <m: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(</m:t>
                          </m:r>
                          <m: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  <m: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)</m:t>
                          </m:r>
                        </m:oMath>
                      </m:oMathPara>
                    </a14:m>
                    <a:endParaRPr kumimoji="0" lang="zh-TW" altLang="en-US" sz="2400" dirty="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2" name="矩形 11">
                    <a:extLst>
                      <a:ext uri="{FF2B5EF4-FFF2-40B4-BE49-F238E27FC236}">
                        <a16:creationId xmlns:a16="http://schemas.microsoft.com/office/drawing/2014/main" id="{35AA3B82-332B-4256-A84F-E8A2E1DF3E1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35896" y="1409398"/>
                    <a:ext cx="824200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222" b="-1842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矩形 12">
                    <a:extLst>
                      <a:ext uri="{FF2B5EF4-FFF2-40B4-BE49-F238E27FC236}">
                        <a16:creationId xmlns:a16="http://schemas.microsoft.com/office/drawing/2014/main" id="{B5D0374C-E6AD-44D6-A5A1-02C3FF2DB08F}"/>
                      </a:ext>
                    </a:extLst>
                  </p:cNvPr>
                  <p:cNvSpPr/>
                  <p:nvPr/>
                </p:nvSpPr>
                <p:spPr>
                  <a:xfrm>
                    <a:off x="-501559" y="1420415"/>
                    <a:ext cx="162243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>
                    <a:defPPr>
                      <a:defRPr lang="zh-TW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9pPr>
                  </a:lstStyle>
                  <a:p>
                    <a:pPr>
                      <a:spcBef>
                        <a:spcPts val="0"/>
                      </a:spcBef>
                      <a:buSzPct val="70000"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0" lang="en-US" altLang="zh-TW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kumimoji="0" lang="en-US" altLang="zh-TW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i="1">
                                  <a:solidFill>
                                    <a:srgbClr val="00000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kumimoji="0" lang="en-US" altLang="zh-TW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</m:oMath>
                      </m:oMathPara>
                    </a14:m>
                    <a:endParaRPr kumimoji="0" lang="zh-TW" altLang="en-US" sz="2400" dirty="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" name="矩形 12">
                    <a:extLst>
                      <a:ext uri="{FF2B5EF4-FFF2-40B4-BE49-F238E27FC236}">
                        <a16:creationId xmlns:a16="http://schemas.microsoft.com/office/drawing/2014/main" id="{B5D0374C-E6AD-44D6-A5A1-02C3FF2DB08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501559" y="1420415"/>
                    <a:ext cx="1622432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F4EEA56E-0094-40B4-A850-1A8AE6F2E405}"/>
                    </a:ext>
                  </a:extLst>
                </p:cNvPr>
                <p:cNvSpPr/>
                <p:nvPr/>
              </p:nvSpPr>
              <p:spPr>
                <a:xfrm>
                  <a:off x="5081837" y="1012827"/>
                  <a:ext cx="82420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zh-TW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9pPr>
                </a:lstStyle>
                <a:p>
                  <a:pPr>
                    <a:spcBef>
                      <a:spcPts val="0"/>
                    </a:spcBef>
                    <a:buSzPct val="70000"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US" altLang="zh-TW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h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zh-TW" altLang="en-US" sz="24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F4EEA56E-0094-40B4-A850-1A8AE6F2E4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1837" y="1012827"/>
                  <a:ext cx="824200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2222"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32264338"/>
      </p:ext>
    </p:extLst>
  </p:cSld>
  <p:clrMapOvr>
    <a:masterClrMapping/>
  </p:clrMapOvr>
  <p:transition spd="med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527B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Outline: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4: 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of Continuous-time Signals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639890"/>
            <a:ext cx="10213767" cy="458311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Time/Frequency Domain</a:t>
            </a: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Response of LTI Systems to Exponential Signal</a:t>
            </a: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</a:t>
            </a:r>
          </a:p>
          <a:p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Fourier Series Representation</a:t>
            </a:r>
          </a:p>
          <a:p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Convergence Issue</a:t>
            </a:r>
          </a:p>
          <a:p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Fourier Series Properties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1193417"/>
      </p:ext>
    </p:extLst>
  </p:cSld>
  <p:clrMapOvr>
    <a:masterClrMapping/>
  </p:clrMapOvr>
  <p:transition spd="med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of LTI Systems to Exponential Signal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872" y="1101387"/>
                <a:ext cx="10958688" cy="5225143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𝑦</m:t>
                      </m:r>
                      <m:d>
                        <m:dPr>
                          <m:ctrlPr>
                            <a:rPr kumimoji="0" lang="en-US" altLang="zh-TW" sz="2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kumimoji="0" lang="en-US" altLang="zh-TW" sz="28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kumimoji="0"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𝑠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nary>
                        <m:nary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−</m:t>
                          </m:r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𝜏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</m:t>
                              </m:r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𝑠</m:t>
                              </m:r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</m:sup>
                          </m:sSup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𝑑</m:t>
                          </m:r>
                          <m:r>
                            <a:rPr lang="zh-TW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nary>
                      <m:naryPr>
                        <m:ctrlPr>
                          <a:rPr kumimoji="0"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r>
                          <a:rPr kumimoji="0"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∞</m:t>
                        </m:r>
                      </m:sub>
                      <m:sup>
                        <m:r>
                          <a:rPr kumimoji="0"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∞</m:t>
                        </m:r>
                      </m:sup>
                      <m:e>
                        <m:r>
                          <a:rPr kumimoji="0"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h</m:t>
                        </m:r>
                        <m:d>
                          <m:dPr>
                            <m:ctrlPr>
                              <a:rPr kumimoji="0" lang="en-US" altLang="zh-TW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kumimoji="0" lang="zh-TW" altLang="en-US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𝜏</m:t>
                            </m:r>
                          </m:e>
                        </m:d>
                        <m:sSup>
                          <m:sSupPr>
                            <m:ctrlPr>
                              <a:rPr kumimoji="0" lang="en-US" altLang="zh-TW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0" lang="en-US" altLang="zh-TW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−</m:t>
                            </m:r>
                            <m:r>
                              <a:rPr kumimoji="0" lang="en-US" altLang="zh-TW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𝑠</m:t>
                            </m:r>
                            <m:r>
                              <a:rPr lang="zh-CN" altLang="en-US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𝜏</m:t>
                            </m:r>
                          </m:sup>
                        </m:sSup>
                        <m:r>
                          <a:rPr kumimoji="0"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𝑑</m:t>
                        </m:r>
                        <m:r>
                          <a:rPr kumimoji="0" lang="zh-TW" alt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𝜏</m:t>
                        </m:r>
                      </m:e>
                    </m:nary>
                  </m:oMath>
                </a14:m>
                <a:r>
                  <a:rPr kumimoji="0" lang="en-US" altLang="zh-TW" sz="2800" b="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is a constant, thus we define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s</m:t>
                        </m:r>
                      </m:e>
                    </m:d>
                    <m:r>
                      <a:rPr lang="en-US" altLang="zh-TW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zh-TW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zh-TW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𝜏</m:t>
                            </m:r>
                          </m:e>
                        </m:d>
                        <m:sSup>
                          <m:sSupPr>
                            <m:ctrlPr>
                              <a:rPr lang="en-US" altLang="zh-TW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−</m:t>
                            </m:r>
                            <m:r>
                              <a:rPr lang="en-US" altLang="zh-TW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𝑠</m:t>
                            </m:r>
                            <m:r>
                              <a:rPr lang="zh-CN" altLang="en-US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𝜏</m:t>
                            </m:r>
                          </m:sup>
                        </m:sSup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𝑑</m:t>
                        </m:r>
                        <m:r>
                          <a:rPr lang="zh-TW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𝜏</m:t>
                        </m:r>
                      </m:e>
                    </m:nary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:</a:t>
                </a: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𝑦</m:t>
                      </m:r>
                      <m:d>
                        <m:dPr>
                          <m:ctrlPr>
                            <a:rPr kumimoji="0" lang="en-US" altLang="zh-TW" sz="2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kumimoji="0" lang="en-US" altLang="zh-TW" sz="28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kumimoji="0"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𝑠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nary>
                        <m:nary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−</m:t>
                          </m:r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𝜏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</m:t>
                              </m:r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𝑠</m:t>
                              </m:r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</m:sup>
                          </m:sSup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𝑑</m:t>
                          </m:r>
                          <m:r>
                            <a:rPr lang="zh-TW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𝜏</m:t>
                          </m:r>
                        </m:e>
                      </m:nary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𝑠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</m:t>
                          </m:r>
                        </m:e>
                      </m:d>
                      <m:r>
                        <a:rPr lang="en-US" altLang="zh-CN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x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</m:t>
                          </m:r>
                        </m:e>
                      </m:d>
                      <m:r>
                        <a:rPr lang="en-US" altLang="zh-CN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872" y="1101387"/>
                <a:ext cx="10958688" cy="522514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E8573E3-0CEF-4E22-AB1C-CE44B83721D6}"/>
              </a:ext>
            </a:extLst>
          </p:cNvPr>
          <p:cNvGrpSpPr/>
          <p:nvPr/>
        </p:nvGrpSpPr>
        <p:grpSpPr>
          <a:xfrm>
            <a:off x="2805159" y="1212139"/>
            <a:ext cx="4961655" cy="1018523"/>
            <a:chOff x="2730514" y="1012827"/>
            <a:chExt cx="4961655" cy="1018523"/>
          </a:xfrm>
        </p:grpSpPr>
        <p:grpSp>
          <p:nvGrpSpPr>
            <p:cNvPr id="8" name="群組 3">
              <a:extLst>
                <a:ext uri="{FF2B5EF4-FFF2-40B4-BE49-F238E27FC236}">
                  <a16:creationId xmlns:a16="http://schemas.microsoft.com/office/drawing/2014/main" id="{D1C2F23E-604E-4A08-8F1C-C9E369E7CC68}"/>
                </a:ext>
              </a:extLst>
            </p:cNvPr>
            <p:cNvGrpSpPr/>
            <p:nvPr/>
          </p:nvGrpSpPr>
          <p:grpSpPr>
            <a:xfrm>
              <a:off x="2730514" y="1257950"/>
              <a:ext cx="4961655" cy="773400"/>
              <a:chOff x="-501559" y="1409398"/>
              <a:chExt cx="4961655" cy="773400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B8D9201-2665-47EF-B04D-36C1E04CD8D8}"/>
                  </a:ext>
                </a:extLst>
              </p:cNvPr>
              <p:cNvSpPr/>
              <p:nvPr/>
            </p:nvSpPr>
            <p:spPr>
              <a:xfrm>
                <a:off x="1763688" y="1628800"/>
                <a:ext cx="864096" cy="553998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Ins="90000" rtlCol="0" anchor="ctr" anchorCtr="0">
                <a:spAutoFit/>
              </a:bodyPr>
              <a:lstStyle>
                <a:defPPr>
                  <a:defRPr lang="zh-TW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buSzPct val="70000"/>
                </a:pPr>
                <a:r>
                  <a:rPr kumimoji="0" lang="en-US" altLang="zh-TW" sz="30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LTI</a:t>
                </a:r>
                <a:endParaRPr kumimoji="0" lang="zh-TW" altLang="en-US" sz="30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10" name="直線單箭頭接點 5">
                <a:extLst>
                  <a:ext uri="{FF2B5EF4-FFF2-40B4-BE49-F238E27FC236}">
                    <a16:creationId xmlns:a16="http://schemas.microsoft.com/office/drawing/2014/main" id="{BF480817-EA5E-46C7-95CC-F86B0C1601C3}"/>
                  </a:ext>
                </a:extLst>
              </p:cNvPr>
              <p:cNvCxnSpPr>
                <a:cxnSpLocks/>
                <a:stCxn id="9" idx="3"/>
              </p:cNvCxnSpPr>
              <p:nvPr/>
            </p:nvCxnSpPr>
            <p:spPr>
              <a:xfrm>
                <a:off x="2627784" y="1905799"/>
                <a:ext cx="10800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1" name="直線單箭頭接點 6">
                <a:extLst>
                  <a:ext uri="{FF2B5EF4-FFF2-40B4-BE49-F238E27FC236}">
                    <a16:creationId xmlns:a16="http://schemas.microsoft.com/office/drawing/2014/main" id="{A1862AF4-7485-4F5E-AED4-DCDC4518E4B3}"/>
                  </a:ext>
                </a:extLst>
              </p:cNvPr>
              <p:cNvCxnSpPr/>
              <p:nvPr/>
            </p:nvCxnSpPr>
            <p:spPr>
              <a:xfrm>
                <a:off x="683568" y="1904400"/>
                <a:ext cx="10800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矩形 11">
                    <a:extLst>
                      <a:ext uri="{FF2B5EF4-FFF2-40B4-BE49-F238E27FC236}">
                        <a16:creationId xmlns:a16="http://schemas.microsoft.com/office/drawing/2014/main" id="{35AA3B82-332B-4256-A84F-E8A2E1DF3E13}"/>
                      </a:ext>
                    </a:extLst>
                  </p:cNvPr>
                  <p:cNvSpPr/>
                  <p:nvPr/>
                </p:nvSpPr>
                <p:spPr>
                  <a:xfrm>
                    <a:off x="3635896" y="1409398"/>
                    <a:ext cx="824200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>
                    <a:defPPr>
                      <a:defRPr lang="zh-TW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9pPr>
                  </a:lstStyle>
                  <a:p>
                    <a:pPr>
                      <a:spcBef>
                        <a:spcPts val="0"/>
                      </a:spcBef>
                      <a:buSzPct val="70000"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0" lang="en-US" altLang="zh-TW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𝑦</m:t>
                          </m:r>
                          <m: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(</m:t>
                          </m:r>
                          <m: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  <m: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)</m:t>
                          </m:r>
                        </m:oMath>
                      </m:oMathPara>
                    </a14:m>
                    <a:endParaRPr kumimoji="0" lang="zh-TW" altLang="en-US" sz="2400" dirty="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2" name="矩形 11">
                    <a:extLst>
                      <a:ext uri="{FF2B5EF4-FFF2-40B4-BE49-F238E27FC236}">
                        <a16:creationId xmlns:a16="http://schemas.microsoft.com/office/drawing/2014/main" id="{35AA3B82-332B-4256-A84F-E8A2E1DF3E1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35896" y="1409398"/>
                    <a:ext cx="824200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222" b="-1842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矩形 12">
                    <a:extLst>
                      <a:ext uri="{FF2B5EF4-FFF2-40B4-BE49-F238E27FC236}">
                        <a16:creationId xmlns:a16="http://schemas.microsoft.com/office/drawing/2014/main" id="{B5D0374C-E6AD-44D6-A5A1-02C3FF2DB08F}"/>
                      </a:ext>
                    </a:extLst>
                  </p:cNvPr>
                  <p:cNvSpPr/>
                  <p:nvPr/>
                </p:nvSpPr>
                <p:spPr>
                  <a:xfrm>
                    <a:off x="-501559" y="1420415"/>
                    <a:ext cx="162243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>
                    <a:defPPr>
                      <a:defRPr lang="zh-TW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9pPr>
                  </a:lstStyle>
                  <a:p>
                    <a:pPr>
                      <a:spcBef>
                        <a:spcPts val="0"/>
                      </a:spcBef>
                      <a:buSzPct val="70000"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0" lang="en-US" altLang="zh-TW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kumimoji="0" lang="en-US" altLang="zh-TW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i="1">
                                  <a:solidFill>
                                    <a:srgbClr val="00000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kumimoji="0" lang="en-US" altLang="zh-TW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</m:oMath>
                      </m:oMathPara>
                    </a14:m>
                    <a:endParaRPr kumimoji="0" lang="zh-TW" altLang="en-US" sz="2400" dirty="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" name="矩形 12">
                    <a:extLst>
                      <a:ext uri="{FF2B5EF4-FFF2-40B4-BE49-F238E27FC236}">
                        <a16:creationId xmlns:a16="http://schemas.microsoft.com/office/drawing/2014/main" id="{B5D0374C-E6AD-44D6-A5A1-02C3FF2DB08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501559" y="1420415"/>
                    <a:ext cx="1622432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F4EEA56E-0094-40B4-A850-1A8AE6F2E405}"/>
                    </a:ext>
                  </a:extLst>
                </p:cNvPr>
                <p:cNvSpPr/>
                <p:nvPr/>
              </p:nvSpPr>
              <p:spPr>
                <a:xfrm>
                  <a:off x="5081837" y="1012827"/>
                  <a:ext cx="82420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zh-TW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9pPr>
                </a:lstStyle>
                <a:p>
                  <a:pPr>
                    <a:spcBef>
                      <a:spcPts val="0"/>
                    </a:spcBef>
                    <a:buSzPct val="70000"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US" altLang="zh-TW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h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zh-TW" altLang="en-US" sz="24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F4EEA56E-0094-40B4-A850-1A8AE6F2E4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1837" y="1012827"/>
                  <a:ext cx="824200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2222" b="-184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33696625"/>
      </p:ext>
    </p:extLst>
  </p:cSld>
  <p:clrMapOvr>
    <a:masterClrMapping/>
  </p:clrMapOvr>
  <p:transition spd="med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of LTI Systems to Exponential Signal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872" y="1502229"/>
                <a:ext cx="10958688" cy="482430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𝑦</m:t>
                      </m:r>
                      <m:d>
                        <m:dPr>
                          <m:ctrlPr>
                            <a:rPr kumimoji="0" lang="en-US" altLang="zh-TW" sz="2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kumimoji="0" lang="en-US" altLang="zh-TW" sz="28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kumimoji="0"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𝑠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</m:t>
                          </m:r>
                        </m:e>
                      </m:d>
                      <m:r>
                        <a:rPr lang="en-US" altLang="zh-CN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x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</m:t>
                          </m:r>
                        </m:e>
                      </m:d>
                      <m:r>
                        <a:rPr lang="en-US" altLang="zh-CN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  </a:t>
                </a:r>
                <a:r>
                  <a:rPr kumimoji="0" lang="en-US" altLang="zh-TW" sz="2800" b="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Response of a LTI system to an exponential signal is this exponential signal multiplied with a constant.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kumimoji="0" lang="en-US" altLang="zh-TW" sz="2800" b="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  We call an exponential function,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𝑠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kumimoji="0" lang="en-US" altLang="zh-TW" sz="2800" b="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 as the eigenfunction of any LTI system.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 We call the constant,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altLang="zh-CN" sz="28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s</m:t>
                    </m:r>
                    <m:r>
                      <a:rPr lang="en-US" altLang="zh-CN" sz="28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TW" sz="2800" b="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 as the eigenvalue associated with the eigenfunction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𝑠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kumimoji="0" lang="en-US" altLang="zh-TW" sz="2800" b="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872" y="1502229"/>
                <a:ext cx="10958688" cy="4824301"/>
              </a:xfrm>
              <a:blipFill>
                <a:blip r:embed="rId3"/>
                <a:stretch>
                  <a:fillRect l="-1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4889877"/>
      </p:ext>
    </p:extLst>
  </p:cSld>
  <p:clrMapOvr>
    <a:masterClrMapping/>
  </p:clrMapOvr>
  <p:transition spd="med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of LTI Systems to Exponential Signal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872" y="1301808"/>
                <a:ext cx="10958688" cy="48243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Why do we specifically study LTI response to exponential signal?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Fourier series can be considered as a composition of exponential signals:</a:t>
                </a:r>
                <a:endParaRPr lang="en-US" altLang="zh-CN" sz="2800" i="1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872" y="1301808"/>
                <a:ext cx="10958688" cy="4824301"/>
              </a:xfrm>
              <a:blipFill>
                <a:blip r:embed="rId3"/>
                <a:stretch>
                  <a:fillRect l="-2003" t="-2276" r="-1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7965610"/>
      </p:ext>
    </p:extLst>
  </p:cSld>
  <p:clrMapOvr>
    <a:masterClrMapping/>
  </p:clrMapOvr>
  <p:transition spd="med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of LTI Systems to Exponential Signal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872" y="1301808"/>
                <a:ext cx="10958688" cy="511328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Why do we specifically study LTI response to exponential signal?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𝑦</m:t>
                      </m:r>
                      <m:d>
                        <m:dPr>
                          <m:ctrlPr>
                            <a:rPr kumimoji="0" lang="en-US" altLang="zh-TW" sz="2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kumimoji="0" lang="en-US" altLang="zh-TW" sz="28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kumimoji="0"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𝑗𝑘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 LTI response to a periodic signal represented by Fourier series is still a periodic signal represented by Fourier series.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872" y="1301808"/>
                <a:ext cx="10958688" cy="5113282"/>
              </a:xfrm>
              <a:blipFill>
                <a:blip r:embed="rId3"/>
                <a:stretch>
                  <a:fillRect l="-2003" t="-2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802EB5C-3656-4241-A0C7-39FCD2C6A13C}"/>
              </a:ext>
            </a:extLst>
          </p:cNvPr>
          <p:cNvGrpSpPr/>
          <p:nvPr/>
        </p:nvGrpSpPr>
        <p:grpSpPr>
          <a:xfrm>
            <a:off x="2992526" y="1963959"/>
            <a:ext cx="5993379" cy="1219583"/>
            <a:chOff x="1698790" y="811767"/>
            <a:chExt cx="5993379" cy="1219583"/>
          </a:xfrm>
        </p:grpSpPr>
        <p:grpSp>
          <p:nvGrpSpPr>
            <p:cNvPr id="6" name="群組 3">
              <a:extLst>
                <a:ext uri="{FF2B5EF4-FFF2-40B4-BE49-F238E27FC236}">
                  <a16:creationId xmlns:a16="http://schemas.microsoft.com/office/drawing/2014/main" id="{6C1B72EF-D3F2-4641-8784-4743D6475B25}"/>
                </a:ext>
              </a:extLst>
            </p:cNvPr>
            <p:cNvGrpSpPr/>
            <p:nvPr/>
          </p:nvGrpSpPr>
          <p:grpSpPr>
            <a:xfrm>
              <a:off x="1698790" y="811767"/>
              <a:ext cx="5993379" cy="1219583"/>
              <a:chOff x="-1533283" y="963215"/>
              <a:chExt cx="5993379" cy="1219583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91D2DBD-4BD8-44AB-833C-DB21FDE061BA}"/>
                  </a:ext>
                </a:extLst>
              </p:cNvPr>
              <p:cNvSpPr/>
              <p:nvPr/>
            </p:nvSpPr>
            <p:spPr>
              <a:xfrm>
                <a:off x="1763688" y="1628800"/>
                <a:ext cx="864096" cy="553998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Ins="90000" rtlCol="0" anchor="ctr" anchorCtr="0">
                <a:spAutoFit/>
              </a:bodyPr>
              <a:lstStyle>
                <a:defPPr>
                  <a:defRPr lang="zh-TW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buSzPct val="70000"/>
                </a:pPr>
                <a:r>
                  <a:rPr kumimoji="0" lang="en-US" altLang="zh-TW" sz="30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LTI</a:t>
                </a:r>
                <a:endParaRPr kumimoji="0" lang="zh-TW" altLang="en-US" sz="30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9" name="直線單箭頭接點 5">
                <a:extLst>
                  <a:ext uri="{FF2B5EF4-FFF2-40B4-BE49-F238E27FC236}">
                    <a16:creationId xmlns:a16="http://schemas.microsoft.com/office/drawing/2014/main" id="{499EF363-168E-4D9F-B79F-037D6B831192}"/>
                  </a:ext>
                </a:extLst>
              </p:cNvPr>
              <p:cNvCxnSpPr>
                <a:cxnSpLocks/>
                <a:stCxn id="8" idx="3"/>
              </p:cNvCxnSpPr>
              <p:nvPr/>
            </p:nvCxnSpPr>
            <p:spPr>
              <a:xfrm>
                <a:off x="2627784" y="1905799"/>
                <a:ext cx="10800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0" name="直線單箭頭接點 6">
                <a:extLst>
                  <a:ext uri="{FF2B5EF4-FFF2-40B4-BE49-F238E27FC236}">
                    <a16:creationId xmlns:a16="http://schemas.microsoft.com/office/drawing/2014/main" id="{BEDA2E46-6DFC-4F31-A33F-A8E6BFF55EBA}"/>
                  </a:ext>
                </a:extLst>
              </p:cNvPr>
              <p:cNvCxnSpPr/>
              <p:nvPr/>
            </p:nvCxnSpPr>
            <p:spPr>
              <a:xfrm>
                <a:off x="683568" y="1904400"/>
                <a:ext cx="10800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矩形 10">
                    <a:extLst>
                      <a:ext uri="{FF2B5EF4-FFF2-40B4-BE49-F238E27FC236}">
                        <a16:creationId xmlns:a16="http://schemas.microsoft.com/office/drawing/2014/main" id="{3F964099-9F7E-4D1A-9C73-6A6DE6E783F6}"/>
                      </a:ext>
                    </a:extLst>
                  </p:cNvPr>
                  <p:cNvSpPr/>
                  <p:nvPr/>
                </p:nvSpPr>
                <p:spPr>
                  <a:xfrm>
                    <a:off x="3635896" y="1409398"/>
                    <a:ext cx="824200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>
                    <a:defPPr>
                      <a:defRPr lang="zh-TW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9pPr>
                  </a:lstStyle>
                  <a:p>
                    <a:pPr>
                      <a:spcBef>
                        <a:spcPts val="0"/>
                      </a:spcBef>
                      <a:buSzPct val="70000"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0" lang="en-US" altLang="zh-TW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𝑦</m:t>
                          </m:r>
                          <m: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(</m:t>
                          </m:r>
                          <m: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  <m: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)</m:t>
                          </m:r>
                        </m:oMath>
                      </m:oMathPara>
                    </a14:m>
                    <a:endParaRPr kumimoji="0" lang="zh-TW" altLang="en-US" sz="2400" dirty="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1" name="矩形 10">
                    <a:extLst>
                      <a:ext uri="{FF2B5EF4-FFF2-40B4-BE49-F238E27FC236}">
                        <a16:creationId xmlns:a16="http://schemas.microsoft.com/office/drawing/2014/main" id="{3F964099-9F7E-4D1A-9C73-6A6DE6E783F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35896" y="1409398"/>
                    <a:ext cx="824200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222" b="-1842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矩形 11">
                    <a:extLst>
                      <a:ext uri="{FF2B5EF4-FFF2-40B4-BE49-F238E27FC236}">
                        <a16:creationId xmlns:a16="http://schemas.microsoft.com/office/drawing/2014/main" id="{3CFAA4E3-58F8-492F-B1F9-CC2BF3D55816}"/>
                      </a:ext>
                    </a:extLst>
                  </p:cNvPr>
                  <p:cNvSpPr/>
                  <p:nvPr/>
                </p:nvSpPr>
                <p:spPr>
                  <a:xfrm>
                    <a:off x="-1533283" y="963215"/>
                    <a:ext cx="3110082" cy="109934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>
                    <a:defPPr>
                      <a:defRPr lang="zh-TW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9pPr>
                  </a:lstStyle>
                  <a:p>
                    <a:pPr>
                      <a:spcBef>
                        <a:spcPts val="0"/>
                      </a:spcBef>
                      <a:buSzPct val="70000"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0" lang="en-US" altLang="zh-TW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kumimoji="0" lang="en-US" altLang="zh-TW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i="1">
                                  <a:solidFill>
                                    <a:srgbClr val="00000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kumimoji="0" lang="en-US" altLang="zh-TW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𝑗𝑘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nary>
                        </m:oMath>
                      </m:oMathPara>
                    </a14:m>
                    <a:endParaRPr kumimoji="0" lang="zh-TW" altLang="en-US" sz="2400" dirty="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2" name="矩形 11">
                    <a:extLst>
                      <a:ext uri="{FF2B5EF4-FFF2-40B4-BE49-F238E27FC236}">
                        <a16:creationId xmlns:a16="http://schemas.microsoft.com/office/drawing/2014/main" id="{3CFAA4E3-58F8-492F-B1F9-CC2BF3D5581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533283" y="963215"/>
                    <a:ext cx="3110082" cy="109934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95AAD8C7-5CF0-4D82-AFB7-7100FB6951BE}"/>
                    </a:ext>
                  </a:extLst>
                </p:cNvPr>
                <p:cNvSpPr/>
                <p:nvPr/>
              </p:nvSpPr>
              <p:spPr>
                <a:xfrm>
                  <a:off x="5081837" y="1012827"/>
                  <a:ext cx="82420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zh-TW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9pPr>
                </a:lstStyle>
                <a:p>
                  <a:pPr>
                    <a:spcBef>
                      <a:spcPts val="0"/>
                    </a:spcBef>
                    <a:buSzPct val="70000"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US" altLang="zh-TW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h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zh-TW" altLang="en-US" sz="24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95AAD8C7-5CF0-4D82-AFB7-7100FB6951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1837" y="1012827"/>
                  <a:ext cx="824200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2222" b="-184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15128605"/>
      </p:ext>
    </p:extLst>
  </p:cSld>
  <p:clrMapOvr>
    <a:masterClrMapping/>
  </p:clrMapOvr>
  <p:transition spd="med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of LTI Systems to Exponential Signal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872" y="1301808"/>
                <a:ext cx="10958688" cy="5113282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altLang="zh-CN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→   </m:t>
                      </m:r>
                      <m:r>
                        <a:rPr kumimoji="0"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𝑦</m:t>
                      </m:r>
                      <m:d>
                        <m:dPr>
                          <m:ctrlPr>
                            <a:rPr kumimoji="0" lang="en-US" altLang="zh-TW" sz="2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kumimoji="0" lang="en-US" altLang="zh-TW" sz="28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kumimoji="0"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𝑗𝑘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kern="100" dirty="0">
                  <a:solidFill>
                    <a:srgbClr val="000000"/>
                  </a:solidFill>
                  <a:latin typeface="Times New Roman" pitchFamily="18" charset="0"/>
                  <a:ea typeface="標楷體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kern="100" dirty="0">
                    <a:solidFill>
                      <a:srgbClr val="000000"/>
                    </a:solidFill>
                    <a:latin typeface="Times New Roman" pitchFamily="18" charset="0"/>
                    <a:ea typeface="標楷體"/>
                    <a:cs typeface="Times New Roman" pitchFamily="18" charset="0"/>
                  </a:rPr>
                  <a:t>    </a:t>
                </a:r>
                <a:r>
                  <a:rPr lang="en-US" altLang="zh-TW" sz="2800" kern="100" dirty="0">
                    <a:solidFill>
                      <a:schemeClr val="tx1"/>
                    </a:solidFill>
                    <a:latin typeface="Times New Roman"/>
                    <a:ea typeface="標楷體"/>
                    <a:cs typeface="Times New Roman" pitchFamily="18" charset="0"/>
                  </a:rPr>
                  <a:t>I</a:t>
                </a:r>
                <a:r>
                  <a:rPr kumimoji="0" lang="en-US" altLang="zh-TW" sz="2800" kern="100" dirty="0">
                    <a:solidFill>
                      <a:schemeClr val="tx1"/>
                    </a:solidFill>
                    <a:latin typeface="Times New Roman"/>
                    <a:ea typeface="標楷體"/>
                  </a:rPr>
                  <a:t>f the input has a frequency component, the output will exactly have the same frequency component, except scaled by a constant.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kern="100" dirty="0">
                  <a:solidFill>
                    <a:schemeClr val="tx1"/>
                  </a:solidFill>
                  <a:latin typeface="Times New Roman"/>
                  <a:ea typeface="標楷體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kumimoji="0" lang="en-US" altLang="zh-TW" sz="2800" kern="100" dirty="0">
                    <a:solidFill>
                      <a:schemeClr val="tx1"/>
                    </a:solidFill>
                    <a:latin typeface="Times New Roman"/>
                    <a:ea typeface="標楷體"/>
                  </a:rPr>
                  <a:t>    Frequency domain:</a:t>
                </a:r>
                <a:endParaRPr kumimoji="0" lang="zh-TW" altLang="zh-TW" sz="2800" kern="100" dirty="0">
                  <a:solidFill>
                    <a:schemeClr val="tx1"/>
                  </a:solidFill>
                  <a:latin typeface="Times New Roman"/>
                  <a:ea typeface="標楷體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872" y="1301808"/>
                <a:ext cx="10958688" cy="5113282"/>
              </a:xfrm>
              <a:blipFill>
                <a:blip r:embed="rId3"/>
                <a:stretch>
                  <a:fillRect l="-1836" r="-2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264050AD-811A-4A1F-8B16-D7F55965255E}"/>
              </a:ext>
            </a:extLst>
          </p:cNvPr>
          <p:cNvGrpSpPr/>
          <p:nvPr/>
        </p:nvGrpSpPr>
        <p:grpSpPr>
          <a:xfrm>
            <a:off x="4191947" y="4153730"/>
            <a:ext cx="5152078" cy="1789869"/>
            <a:chOff x="3624046" y="4408932"/>
            <a:chExt cx="4703455" cy="1316736"/>
          </a:xfrm>
        </p:grpSpPr>
        <p:pic>
          <p:nvPicPr>
            <p:cNvPr id="26" name="圖片 9">
              <a:extLst>
                <a:ext uri="{FF2B5EF4-FFF2-40B4-BE49-F238E27FC236}">
                  <a16:creationId xmlns:a16="http://schemas.microsoft.com/office/drawing/2014/main" id="{9C978368-8F6A-4A6B-ABC3-C9C19B9FB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2924" y="4408932"/>
              <a:ext cx="4672584" cy="131673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EAFBDC89-A4B1-4F3A-A5F6-FEE0AB1F9883}"/>
                    </a:ext>
                  </a:extLst>
                </p:cNvPr>
                <p:cNvSpPr/>
                <p:nvPr/>
              </p:nvSpPr>
              <p:spPr>
                <a:xfrm>
                  <a:off x="7893536" y="4912988"/>
                  <a:ext cx="43396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zh-TW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zh-TW" altLang="en-US" sz="200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𝜔</m:t>
                        </m:r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EAFBDC89-A4B1-4F3A-A5F6-FEE0AB1F98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3536" y="4912988"/>
                  <a:ext cx="433965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000BC1CD-3F9D-4F25-91BB-95368DAEF363}"/>
                    </a:ext>
                  </a:extLst>
                </p:cNvPr>
                <p:cNvSpPr/>
                <p:nvPr/>
              </p:nvSpPr>
              <p:spPr>
                <a:xfrm>
                  <a:off x="5011299" y="4984996"/>
                  <a:ext cx="43396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zh-TW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zh-TW" altLang="en-US" sz="200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𝜔</m:t>
                        </m:r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000BC1CD-3F9D-4F25-91BB-95368DAEF3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1299" y="4984996"/>
                  <a:ext cx="433965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1B9DC615-F2BB-4157-A7C2-9C82F27E073A}"/>
                    </a:ext>
                  </a:extLst>
                </p:cNvPr>
                <p:cNvSpPr/>
                <p:nvPr/>
              </p:nvSpPr>
              <p:spPr>
                <a:xfrm>
                  <a:off x="3624046" y="5116273"/>
                  <a:ext cx="54200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zh-TW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000" i="1" smtClean="0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kumimoji="0" lang="en-US" altLang="zh-TW" sz="2000" b="0" i="1" smtClean="0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1B9DC615-F2BB-4157-A7C2-9C82F27E07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4046" y="5116273"/>
                  <a:ext cx="542008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D09A0FE8-05BF-4C62-89C1-182FB8FCFE20}"/>
                    </a:ext>
                  </a:extLst>
                </p:cNvPr>
                <p:cNvSpPr/>
                <p:nvPr/>
              </p:nvSpPr>
              <p:spPr>
                <a:xfrm>
                  <a:off x="6443034" y="5090872"/>
                  <a:ext cx="54200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zh-TW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000" i="1" smtClean="0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kumimoji="0" lang="en-US" altLang="zh-TW" sz="2000" b="0" i="1" smtClean="0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D09A0FE8-05BF-4C62-89C1-182FB8FCFE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3034" y="5090872"/>
                  <a:ext cx="542008" cy="4001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A2256DC4-C164-406C-9DD0-6B47295D4900}"/>
                    </a:ext>
                  </a:extLst>
                </p:cNvPr>
                <p:cNvSpPr/>
                <p:nvPr/>
              </p:nvSpPr>
              <p:spPr>
                <a:xfrm>
                  <a:off x="4157775" y="5129012"/>
                  <a:ext cx="54797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zh-TW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000" i="1" smtClean="0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kumimoji="0" lang="en-US" altLang="zh-TW" sz="2000" b="0" i="1" smtClean="0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A2256DC4-C164-406C-9DD0-6B47295D49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7775" y="5129012"/>
                  <a:ext cx="547971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30BA2396-BD10-4535-ABFB-28252DDECB7B}"/>
                    </a:ext>
                  </a:extLst>
                </p:cNvPr>
                <p:cNvSpPr/>
                <p:nvPr/>
              </p:nvSpPr>
              <p:spPr>
                <a:xfrm>
                  <a:off x="4537253" y="5129012"/>
                  <a:ext cx="528222" cy="3847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zh-TW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19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1900" i="1" smtClean="0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kumimoji="0" lang="en-US" altLang="zh-TW" sz="1900" b="0" i="1" smtClean="0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TW" altLang="en-US" sz="1900" dirty="0"/>
                </a:p>
              </p:txBody>
            </p:sp>
          </mc:Choice>
          <mc:Fallback xmlns=""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30BA2396-BD10-4535-ABFB-28252DDECB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7253" y="5129012"/>
                  <a:ext cx="528222" cy="38472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2B1FE03D-71A9-4A0D-BB75-737B94F3B74B}"/>
                    </a:ext>
                  </a:extLst>
                </p:cNvPr>
                <p:cNvSpPr/>
                <p:nvPr/>
              </p:nvSpPr>
              <p:spPr>
                <a:xfrm>
                  <a:off x="7390715" y="5087397"/>
                  <a:ext cx="54797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zh-TW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000" i="1" smtClean="0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kumimoji="0" lang="en-US" altLang="zh-TW" sz="2000" b="0" i="1" smtClean="0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2B1FE03D-71A9-4A0D-BB75-737B94F3B7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0715" y="5087397"/>
                  <a:ext cx="547971" cy="4001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1BF75988-34AD-48F5-A0C6-236D5A08E363}"/>
                    </a:ext>
                  </a:extLst>
                </p:cNvPr>
                <p:cNvSpPr/>
                <p:nvPr/>
              </p:nvSpPr>
              <p:spPr>
                <a:xfrm>
                  <a:off x="6985525" y="5097409"/>
                  <a:ext cx="54797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zh-TW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000" i="1" smtClean="0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kumimoji="0" lang="en-US" altLang="zh-TW" sz="2000" b="0" i="1" smtClean="0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1BF75988-34AD-48F5-A0C6-236D5A08E3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5525" y="5097409"/>
                  <a:ext cx="547971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55697161"/>
      </p:ext>
    </p:extLst>
  </p:cSld>
  <p:clrMapOvr>
    <a:masterClrMapping/>
  </p:clrMapOvr>
  <p:transition spd="med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of LTI Systems to Exponential Signal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872" y="1301808"/>
                <a:ext cx="10958688" cy="5113282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altLang="zh-CN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→   </m:t>
                      </m:r>
                      <m:r>
                        <a:rPr kumimoji="0"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𝑦</m:t>
                      </m:r>
                      <m:d>
                        <m:dPr>
                          <m:ctrlPr>
                            <a:rPr kumimoji="0" lang="en-US" altLang="zh-TW" sz="2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kumimoji="0" lang="en-US" altLang="zh-TW" sz="28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kumimoji="0"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𝑗𝑘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kern="100" dirty="0">
                  <a:solidFill>
                    <a:srgbClr val="000000"/>
                  </a:solidFill>
                  <a:latin typeface="Times New Roman" pitchFamily="18" charset="0"/>
                  <a:ea typeface="標楷體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kern="100" dirty="0">
                    <a:solidFill>
                      <a:prstClr val="black"/>
                    </a:solidFill>
                    <a:latin typeface="Times New Roman"/>
                    <a:ea typeface="標楷體"/>
                  </a:rPr>
                  <a:t>    E</a:t>
                </a:r>
                <a:r>
                  <a:rPr kumimoji="0" lang="en-US" altLang="zh-TW" sz="2800" kern="100" dirty="0">
                    <a:solidFill>
                      <a:prstClr val="black"/>
                    </a:solidFill>
                    <a:latin typeface="Times New Roman"/>
                    <a:ea typeface="標楷體"/>
                  </a:rPr>
                  <a:t>ach frequency component never split to other frequency components, no convolution involved, realizing fast and convenient signal processing.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872" y="1301808"/>
                <a:ext cx="10958688" cy="5113282"/>
              </a:xfrm>
              <a:blipFill>
                <a:blip r:embed="rId3"/>
                <a:stretch>
                  <a:fillRect l="-1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3887087"/>
      </p:ext>
    </p:extLst>
  </p:cSld>
  <p:clrMapOvr>
    <a:masterClrMapping/>
  </p:clrMapOvr>
  <p:transition spd="med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527B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Outline: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4: 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of Continuous-time Signals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639890"/>
            <a:ext cx="10213767" cy="458311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Time/Frequency Domain</a:t>
            </a: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Response of LTI Systems to Exponential Signal</a:t>
            </a: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</a:t>
            </a:r>
          </a:p>
          <a:p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Fourier Series Representation</a:t>
            </a:r>
          </a:p>
          <a:p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Convergence Issue</a:t>
            </a:r>
          </a:p>
          <a:p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Fourier Series Properties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5904106"/>
      </p:ext>
    </p:extLst>
  </p:cSld>
  <p:clrMapOvr>
    <a:masterClrMapping/>
  </p:clrMapOvr>
  <p:transition spd="med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872" y="1149727"/>
                <a:ext cx="11418776" cy="511328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Harmonically related complex exponentials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altLang="zh-CN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𝑘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=0,±1,±2,…</m:t>
                      </m:r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105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itchFamily="18" charset="0"/>
                  </a:rPr>
                  <a:t>     </a:t>
                </a:r>
                <a:r>
                  <a:rPr lang="en-US" altLang="zh-CN" sz="2800" b="0" i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harmonic of such a </a:t>
                </a:r>
                <a:r>
                  <a:rPr lang="en-US" altLang="zh-CN" sz="2800" b="0" i="0" strike="noStrike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wave</a:t>
                </a:r>
                <a:r>
                  <a:rPr lang="en-US" altLang="zh-CN" sz="2800" b="0" i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is a wave with a </a:t>
                </a:r>
                <a:r>
                  <a:rPr lang="en-US" altLang="zh-CN" sz="2800" b="0" i="0" strike="noStrike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frequency</a:t>
                </a:r>
                <a:r>
                  <a:rPr lang="en-US" altLang="zh-CN" sz="2800" b="0" i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that is a positive </a:t>
                </a:r>
                <a:r>
                  <a:rPr lang="en-US" altLang="zh-CN" sz="2800" b="0" i="0" strike="noStrike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integer</a:t>
                </a:r>
                <a:r>
                  <a:rPr lang="en-US" altLang="zh-CN" sz="2800" b="0" i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multiple of the frequency of the original wave, known as the </a:t>
                </a:r>
                <a:r>
                  <a:rPr lang="en-US" altLang="zh-CN" sz="2800" b="0" i="0" strike="noStrike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fundamental frequency</a:t>
                </a:r>
                <a:r>
                  <a:rPr lang="en-US" altLang="zh-CN" sz="2800" b="0" i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 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Fundamental frequency: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𝑘</m:t>
                    </m:r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=±1</m:t>
                    </m:r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2</a:t>
                </a:r>
                <a:r>
                  <a:rPr lang="en-US" altLang="zh-TW" sz="2800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nd</a:t>
                </a: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harmonic: 2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𝑘</m:t>
                    </m:r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=±2</m:t>
                    </m:r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3</a:t>
                </a:r>
                <a:r>
                  <a:rPr lang="en-US" altLang="zh-TW" sz="2800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rd</a:t>
                </a: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harmonic: 3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𝑘</m:t>
                    </m:r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=±3</m:t>
                    </m:r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…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872" y="1149727"/>
                <a:ext cx="11418776" cy="5113282"/>
              </a:xfrm>
              <a:blipFill>
                <a:blip r:embed="rId3"/>
                <a:stretch>
                  <a:fillRect l="-1922" t="-2148" b="-47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5767879"/>
      </p:ext>
    </p:extLst>
  </p:cSld>
  <p:clrMapOvr>
    <a:masterClrMapping/>
  </p:clrMapOvr>
  <p:transition spd="med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376" y="1043252"/>
                <a:ext cx="11418776" cy="511328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Determination of Fourier series coefficient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zh-TW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𝑗𝑛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=−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𝑗𝑘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𝑗𝑛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𝑑𝑡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376" y="1043252"/>
                <a:ext cx="11418776" cy="5113282"/>
              </a:xfrm>
              <a:blipFill>
                <a:blip r:embed="rId3"/>
                <a:stretch>
                  <a:fillRect l="-1922" t="-2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3786024"/>
      </p:ext>
    </p:extLst>
  </p:cSld>
  <p:clrMapOvr>
    <a:masterClrMapping/>
  </p:clrMapOvr>
  <p:transition spd="med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376" y="1043252"/>
                <a:ext cx="11418776" cy="511328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Determination of Fourier series coefficient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zh-TW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𝑗𝑛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=−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𝑗𝑘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𝑗𝑛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𝑑𝑡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zh-TW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𝑗𝑛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nary>
                            <m:nary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𝑑𝑡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376" y="1043252"/>
                <a:ext cx="11418776" cy="5113282"/>
              </a:xfrm>
              <a:blipFill>
                <a:blip r:embed="rId3"/>
                <a:stretch>
                  <a:fillRect l="-1922" t="-2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8209934"/>
      </p:ext>
    </p:extLst>
  </p:cSld>
  <p:clrMapOvr>
    <a:masterClrMapping/>
  </p:clrMapOvr>
  <p:transition spd="med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527B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Outline: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4: 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of Continuous-time Signals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639890"/>
            <a:ext cx="10213767" cy="458311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Time/Frequency Domain</a:t>
            </a: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Response of LTI Systems to Exponential Signal</a:t>
            </a: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</a:t>
            </a:r>
          </a:p>
          <a:p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Fourier Series Representation</a:t>
            </a:r>
          </a:p>
          <a:p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Convergence Issue</a:t>
            </a:r>
          </a:p>
          <a:p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Fourier Series Properties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6558685"/>
      </p:ext>
    </p:extLst>
  </p:cSld>
  <p:clrMapOvr>
    <a:masterClrMapping/>
  </p:clrMapOvr>
  <p:transition spd="med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376" y="1043252"/>
                <a:ext cx="11418776" cy="511328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Determination of Fourier series coefficient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 For k=n: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  </m:t>
                      </m:r>
                      <m:nary>
                        <m:nary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zh-CN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zh-CN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𝑇</m:t>
                      </m:r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 For k</a:t>
                </a:r>
                <a14:m>
                  <m:oMath xmlns:m="http://schemas.openxmlformats.org/officeDocument/2006/math">
                    <m:r>
                      <a:rPr lang="en-US" altLang="zh-TW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  </m:t>
                      </m:r>
                      <m:nary>
                        <m:nary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zh-CN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cos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⁡[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zh-CN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𝑗</m:t>
                      </m:r>
                      <m:nary>
                        <m:nary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𝑠𝑖𝑛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                          =0 (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since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k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is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an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integer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376" y="1043252"/>
                <a:ext cx="11418776" cy="5113282"/>
              </a:xfrm>
              <a:blipFill>
                <a:blip r:embed="rId3"/>
                <a:stretch>
                  <a:fillRect l="-1922" t="-2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1954733"/>
      </p:ext>
    </p:extLst>
  </p:cSld>
  <p:clrMapOvr>
    <a:masterClrMapping/>
  </p:clrMapOvr>
  <p:transition spd="med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376" y="1043252"/>
                <a:ext cx="11418776" cy="511328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Determination of Fourier series coefficient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zh-TW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𝑗𝑛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nary>
                            <m:nary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𝑑𝑡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zh-TW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𝑗𝑛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376" y="1043252"/>
                <a:ext cx="11418776" cy="5113282"/>
              </a:xfrm>
              <a:blipFill>
                <a:blip r:embed="rId3"/>
                <a:stretch>
                  <a:fillRect l="-1922" t="-2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1946664"/>
      </p:ext>
    </p:extLst>
  </p:cSld>
  <p:clrMapOvr>
    <a:masterClrMapping/>
  </p:clrMapOvr>
  <p:transition spd="med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376" y="1043252"/>
                <a:ext cx="11418776" cy="511328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Fourier series representation 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（傅里叶级数表示）</a:t>
                </a:r>
                <a:r>
                  <a:rPr lang="en-US" altLang="zh-TW" sz="28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: </a:t>
                </a:r>
                <a:endParaRPr lang="en-US" altLang="zh-TW" sz="2800" i="1" dirty="0">
                  <a:solidFill>
                    <a:srgbClr val="FF0000"/>
                  </a:solidFill>
                  <a:latin typeface="Cambria Math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sz="2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Fourier series coefficient</a:t>
                </a:r>
                <a:r>
                  <a:rPr lang="zh-CN" altLang="en-US" sz="28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（傅里叶级数系数）</a:t>
                </a:r>
                <a:r>
                  <a:rPr lang="en-US" altLang="zh-TW" sz="28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376" y="1043252"/>
                <a:ext cx="11418776" cy="5113282"/>
              </a:xfrm>
              <a:blipFill>
                <a:blip r:embed="rId3"/>
                <a:stretch>
                  <a:fillRect l="-1922" t="-23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7534855"/>
      </p:ext>
    </p:extLst>
  </p:cSld>
  <p:clrMapOvr>
    <a:masterClrMapping/>
  </p:clrMapOvr>
  <p:transition spd="med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376" y="1043252"/>
                <a:ext cx="11418776" cy="511328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Example:</a:t>
                </a: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Find Fourier series coefficients for the following periodic signal.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1,     |</m:t>
                              </m:r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𝑡</m:t>
                              </m:r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|&lt;</m:t>
                              </m:r>
                              <m:sSub>
                                <m:sSubPr>
                                  <m:ctrlP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      0, </m:t>
                              </m:r>
                              <m:sSub>
                                <m:sSubPr>
                                  <m:ctrlP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     </m:t>
                                  </m:r>
                                  <m: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&lt;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&lt;</m:t>
                              </m:r>
                              <m:f>
                                <m:fPr>
                                  <m:type m:val="skw"/>
                                  <m:ctrlP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Cambria Math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376" y="1043252"/>
                <a:ext cx="11418776" cy="5113282"/>
              </a:xfrm>
              <a:blipFill>
                <a:blip r:embed="rId3"/>
                <a:stretch>
                  <a:fillRect l="-1922" t="-2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2E5174-A88B-4548-B87B-206BBDEF8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41" y="3429001"/>
            <a:ext cx="11987320" cy="261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583505"/>
      </p:ext>
    </p:extLst>
  </p:cSld>
  <p:clrMapOvr>
    <a:masterClrMapping/>
  </p:clrMapOvr>
  <p:transition spd="med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376" y="1112869"/>
                <a:ext cx="11418776" cy="5113282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1,     |</m:t>
                              </m:r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𝑡</m:t>
                              </m:r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|&lt;</m:t>
                              </m:r>
                              <m:sSub>
                                <m:sSubPr>
                                  <m:ctrlP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      0, </m:t>
                              </m:r>
                              <m:sSub>
                                <m:sSubPr>
                                  <m:ctrlP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     </m:t>
                                  </m:r>
                                  <m: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&lt;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&lt;</m:t>
                              </m:r>
                              <m:f>
                                <m:fPr>
                                  <m:type m:val="skw"/>
                                  <m:ctrlP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TW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</m:t>
                              </m:r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zh-TW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𝑗𝑘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TW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p>
                                  </m:sSup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𝑗𝑘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TW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𝑗𝑘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π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</m:den>
                              </m:f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⁡(</m:t>
                                  </m:r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TW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 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π</m:t>
                                  </m:r>
                                </m:den>
                              </m:f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≠0</m:t>
                              </m:r>
                              <m:r>
                                <m:rPr>
                                  <m:nor/>
                                </m:rPr>
                                <a:rPr lang="en-US" altLang="zh-TW" sz="2800" dirty="0">
                                  <a:solidFill>
                                    <a:srgbClr val="00000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 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nary>
                                <m:naryPr>
                                  <m:ctrlP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altLang="zh-TW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altLang="zh-TW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  <m:e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𝑑𝑡</m:t>
                                  </m:r>
                                </m:e>
                              </m:nary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altLang="zh-TW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 </m:t>
                              </m:r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Cambria Math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376" y="1112869"/>
                <a:ext cx="11418776" cy="5113282"/>
              </a:xfrm>
              <a:blipFill>
                <a:blip r:embed="rId3"/>
                <a:stretch>
                  <a:fillRect b="-1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94FAC5F-4C08-4601-BE4C-54D0FDE30578}"/>
              </a:ext>
            </a:extLst>
          </p:cNvPr>
          <p:cNvSpPr txBox="1"/>
          <p:nvPr/>
        </p:nvSpPr>
        <p:spPr>
          <a:xfrm>
            <a:off x="660400" y="1112869"/>
            <a:ext cx="1640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Solutions: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276074"/>
      </p:ext>
    </p:extLst>
  </p:cSld>
  <p:clrMapOvr>
    <a:masterClrMapping/>
  </p:clrMapOvr>
  <p:transition spd="med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376" y="1112869"/>
                <a:ext cx="11418776" cy="511328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𝑇</m:t>
                        </m:r>
                      </m:num>
                      <m:den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4</m:t>
                        </m:r>
                      </m:den>
                    </m:f>
                    <m:r>
                      <a:rPr lang="zh-CN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：</m:t>
                    </m:r>
                  </m:oMath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⁡(</m:t>
                                  </m:r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TW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 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π</m:t>
                                  </m:r>
                                </m:den>
                              </m:f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 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≠0</m:t>
                              </m:r>
                              <m:r>
                                <m:rPr>
                                  <m:nor/>
                                </m:rPr>
                                <a:rPr lang="en-US" altLang="zh-TW" sz="2800" dirty="0">
                                  <a:solidFill>
                                    <a:srgbClr val="00000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 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 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Cambria Math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376" y="1112869"/>
                <a:ext cx="11418776" cy="5113282"/>
              </a:xfrm>
              <a:blipFill>
                <a:blip r:embed="rId3"/>
                <a:stretch>
                  <a:fillRect l="-1922" t="-2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DB96679-BBEA-47E6-B94B-3071DFB2ED61}"/>
              </a:ext>
            </a:extLst>
          </p:cNvPr>
          <p:cNvGrpSpPr/>
          <p:nvPr/>
        </p:nvGrpSpPr>
        <p:grpSpPr>
          <a:xfrm>
            <a:off x="5057392" y="2671431"/>
            <a:ext cx="6840760" cy="2423134"/>
            <a:chOff x="2495600" y="3903059"/>
            <a:chExt cx="6840760" cy="242313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F16CAB4-AC39-4EE0-B197-E4CA5462F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95600" y="3903059"/>
              <a:ext cx="6840760" cy="242313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67BC211E-E527-4448-A64A-AD8AAA03E89D}"/>
                    </a:ext>
                  </a:extLst>
                </p:cNvPr>
                <p:cNvSpPr txBox="1"/>
                <p:nvPr/>
              </p:nvSpPr>
              <p:spPr>
                <a:xfrm>
                  <a:off x="5087888" y="4149080"/>
                  <a:ext cx="58073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67BC211E-E527-4448-A64A-AD8AAA03E8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7888" y="4149080"/>
                  <a:ext cx="580735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2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E33745C1-9EEF-4AF6-97A5-615E69471F17}"/>
              </a:ext>
            </a:extLst>
          </p:cNvPr>
          <p:cNvSpPr txBox="1"/>
          <p:nvPr/>
        </p:nvSpPr>
        <p:spPr>
          <a:xfrm>
            <a:off x="6188764" y="2239525"/>
            <a:ext cx="1459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Spectral: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3003"/>
      </p:ext>
    </p:extLst>
  </p:cSld>
  <p:clrMapOvr>
    <a:masterClrMapping/>
  </p:clrMapOvr>
  <p:transition spd="med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376" y="1112869"/>
                <a:ext cx="11418776" cy="41163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𝑇</m:t>
                        </m:r>
                      </m:num>
                      <m:den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4</m:t>
                        </m:r>
                      </m:den>
                    </m:f>
                    <m:r>
                      <a:rPr lang="zh-CN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：</m:t>
                    </m:r>
                  </m:oMath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⁡(</m:t>
                                  </m:r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TW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 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π</m:t>
                                  </m:r>
                                </m:den>
                              </m:f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 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≠0</m:t>
                              </m:r>
                              <m:r>
                                <m:rPr>
                                  <m:nor/>
                                </m:rPr>
                                <a:rPr lang="en-US" altLang="zh-TW" sz="2800" dirty="0">
                                  <a:solidFill>
                                    <a:srgbClr val="00000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 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 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Cambria Math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376" y="1112869"/>
                <a:ext cx="11418776" cy="4116331"/>
              </a:xfrm>
              <a:blipFill>
                <a:blip r:embed="rId3"/>
                <a:stretch>
                  <a:fillRect l="-1922" t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DB96679-BBEA-47E6-B94B-3071DFB2ED61}"/>
              </a:ext>
            </a:extLst>
          </p:cNvPr>
          <p:cNvGrpSpPr/>
          <p:nvPr/>
        </p:nvGrpSpPr>
        <p:grpSpPr>
          <a:xfrm>
            <a:off x="5057392" y="2671431"/>
            <a:ext cx="6840760" cy="2423134"/>
            <a:chOff x="2495600" y="3903059"/>
            <a:chExt cx="6840760" cy="242313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F16CAB4-AC39-4EE0-B197-E4CA5462F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95600" y="3903059"/>
              <a:ext cx="6840760" cy="242313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67BC211E-E527-4448-A64A-AD8AAA03E89D}"/>
                    </a:ext>
                  </a:extLst>
                </p:cNvPr>
                <p:cNvSpPr txBox="1"/>
                <p:nvPr/>
              </p:nvSpPr>
              <p:spPr>
                <a:xfrm>
                  <a:off x="5087888" y="4149080"/>
                  <a:ext cx="58073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67BC211E-E527-4448-A64A-AD8AAA03E8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7888" y="4149080"/>
                  <a:ext cx="580735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2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E6833860-97DC-4707-B486-7103421E5A1D}"/>
              </a:ext>
            </a:extLst>
          </p:cNvPr>
          <p:cNvSpPr txBox="1"/>
          <p:nvPr/>
        </p:nvSpPr>
        <p:spPr>
          <a:xfrm>
            <a:off x="7032104" y="5682710"/>
            <a:ext cx="2705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But is this correct?</a:t>
            </a:r>
          </a:p>
        </p:txBody>
      </p:sp>
    </p:spTree>
    <p:extLst>
      <p:ext uri="{BB962C8B-B14F-4D97-AF65-F5344CB8AC3E}">
        <p14:creationId xmlns:p14="http://schemas.microsoft.com/office/powerpoint/2010/main" val="3438227862"/>
      </p:ext>
    </p:extLst>
  </p:cSld>
  <p:clrMapOvr>
    <a:masterClrMapping/>
  </p:clrMapOvr>
  <p:transition spd="med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872" y="1149727"/>
                <a:ext cx="11418776" cy="511328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Fourier series sine-cosine 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800" b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𝑘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=0,±1,±2,…</m:t>
                      </m:r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Fourier series amplitude-phase 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sSubSup>
                                <m:sSubSup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800" b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𝑘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=0,±1,±2,…</m:t>
                      </m:r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872" y="1149727"/>
                <a:ext cx="11418776" cy="5113282"/>
              </a:xfrm>
              <a:blipFill>
                <a:blip r:embed="rId3"/>
                <a:stretch>
                  <a:fillRect l="-1922" t="-2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37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5643118"/>
      </p:ext>
    </p:extLst>
  </p:cSld>
  <p:clrMapOvr>
    <a:masterClrMapping/>
  </p:clrMapOvr>
  <p:transition spd="med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376" y="1043252"/>
                <a:ext cx="11418776" cy="511328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Amplitude-phase form derived from exponential 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12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376" y="1043252"/>
                <a:ext cx="11418776" cy="5113282"/>
              </a:xfrm>
              <a:blipFill>
                <a:blip r:embed="rId3"/>
                <a:stretch>
                  <a:fillRect l="-1922" t="-2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38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0143425"/>
      </p:ext>
    </p:extLst>
  </p:cSld>
  <p:clrMapOvr>
    <a:masterClrMapping/>
  </p:clrMapOvr>
  <p:transition spd="med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376" y="1043252"/>
                <a:ext cx="11418776" cy="511328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Amplitude-phase form derived from exponential form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Remember in slide 16, we have assumed: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   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&lt;0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  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   </m:t>
                                </m:r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           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=0</m:t>
                            </m:r>
                          </m:e>
                          <m:e>
                            <m:f>
                              <m:fPr>
                                <m:ctrlP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   </m:t>
                            </m:r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   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&gt;0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 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(for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𝑘</m:t>
                    </m:r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∈[1,∞]</m:t>
                    </m:r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) are a pair of complex conjugates.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   </m:t>
                        </m:r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𝑗𝑘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𝑗𝑘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(for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𝑘</m:t>
                    </m:r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∈[1,∞]</m:t>
                    </m:r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) are a pair of complex conjugates.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𝑗𝑘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𝑗𝑘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(for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𝑘</m:t>
                    </m:r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∈[1,∞]</m:t>
                    </m:r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) are also a pair of complex conjugates.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376" y="1043252"/>
                <a:ext cx="11418776" cy="5113282"/>
              </a:xfrm>
              <a:blipFill>
                <a:blip r:embed="rId3"/>
                <a:stretch>
                  <a:fillRect l="-1922" t="-2026" b="-4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39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3728750"/>
      </p:ext>
    </p:extLst>
  </p:cSld>
  <p:clrMapOvr>
    <a:masterClrMapping/>
  </p:clrMapOvr>
  <p:transition spd="med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Time/Frequency Domain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618" y="1189947"/>
            <a:ext cx="10213767" cy="150971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domain signal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 function, in the mathematical sense, normally a function of time.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9F6AEF0-3366-4526-A908-9DEAEFADEF83}"/>
              </a:ext>
            </a:extLst>
          </p:cNvPr>
          <p:cNvGrpSpPr/>
          <p:nvPr/>
        </p:nvGrpSpPr>
        <p:grpSpPr>
          <a:xfrm>
            <a:off x="3129239" y="2979575"/>
            <a:ext cx="5230989" cy="2415071"/>
            <a:chOff x="3378344" y="2621373"/>
            <a:chExt cx="4748620" cy="1753058"/>
          </a:xfrm>
        </p:grpSpPr>
        <p:pic>
          <p:nvPicPr>
            <p:cNvPr id="12" name="圖片 2">
              <a:extLst>
                <a:ext uri="{FF2B5EF4-FFF2-40B4-BE49-F238E27FC236}">
                  <a16:creationId xmlns:a16="http://schemas.microsoft.com/office/drawing/2014/main" id="{C4217633-9B54-4ECB-B67C-A19830C258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339"/>
            <a:stretch/>
          </p:blipFill>
          <p:spPr>
            <a:xfrm>
              <a:off x="3378344" y="2864721"/>
              <a:ext cx="4463400" cy="150971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3">
                  <a:extLst>
                    <a:ext uri="{FF2B5EF4-FFF2-40B4-BE49-F238E27FC236}">
                      <a16:creationId xmlns:a16="http://schemas.microsoft.com/office/drawing/2014/main" id="{8087B860-36B6-4BD8-ADEE-AECA3DDE236C}"/>
                    </a:ext>
                  </a:extLst>
                </p:cNvPr>
                <p:cNvSpPr txBox="1"/>
                <p:nvPr/>
              </p:nvSpPr>
              <p:spPr>
                <a:xfrm>
                  <a:off x="5686175" y="2621373"/>
                  <a:ext cx="1581695" cy="9160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TW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𝑡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3" name="文字方塊 3">
                  <a:extLst>
                    <a:ext uri="{FF2B5EF4-FFF2-40B4-BE49-F238E27FC236}">
                      <a16:creationId xmlns:a16="http://schemas.microsoft.com/office/drawing/2014/main" id="{8087B860-36B6-4BD8-ADEE-AECA3DDE2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175" y="2621373"/>
                  <a:ext cx="1581695" cy="91601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1">
                  <a:extLst>
                    <a:ext uri="{FF2B5EF4-FFF2-40B4-BE49-F238E27FC236}">
                      <a16:creationId xmlns:a16="http://schemas.microsoft.com/office/drawing/2014/main" id="{8061C8BC-67BE-45E4-A832-9B2877572FFB}"/>
                    </a:ext>
                  </a:extLst>
                </p:cNvPr>
                <p:cNvSpPr txBox="1"/>
                <p:nvPr/>
              </p:nvSpPr>
              <p:spPr>
                <a:xfrm>
                  <a:off x="7464913" y="3212853"/>
                  <a:ext cx="662051" cy="9160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TW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5" name="文字方塊 11">
                  <a:extLst>
                    <a:ext uri="{FF2B5EF4-FFF2-40B4-BE49-F238E27FC236}">
                      <a16:creationId xmlns:a16="http://schemas.microsoft.com/office/drawing/2014/main" id="{8061C8BC-67BE-45E4-A832-9B2877572F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4913" y="3212853"/>
                  <a:ext cx="662051" cy="916015"/>
                </a:xfrm>
                <a:prstGeom prst="rect">
                  <a:avLst/>
                </a:prstGeom>
                <a:blipFill>
                  <a:blip r:embed="rId5"/>
                  <a:stretch>
                    <a:fillRect l="-84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63687907"/>
      </p:ext>
    </p:extLst>
  </p:cSld>
  <p:clrMapOvr>
    <a:masterClrMapping/>
  </p:clrMapOvr>
  <p:transition spd="med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376" y="1043252"/>
                <a:ext cx="11418776" cy="511328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Amplitude-phase form derived from exponential form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Remember in slide 16, we have assumed: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   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&lt;0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  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   </m:t>
                                </m:r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           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=0</m:t>
                            </m:r>
                          </m:e>
                          <m:e>
                            <m:f>
                              <m:fPr>
                                <m:ctrlP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   </m:t>
                            </m:r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   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&gt;0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 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(for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𝑘</m:t>
                    </m:r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∈[1,∞]</m:t>
                    </m:r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) are a pair of complex conjugates.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 Note that the above hypothesis is true, 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are real, and thus the signal is a real signal.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376" y="1043252"/>
                <a:ext cx="11418776" cy="5113282"/>
              </a:xfrm>
              <a:blipFill>
                <a:blip r:embed="rId3"/>
                <a:stretch>
                  <a:fillRect l="-1922" t="-2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40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5422177"/>
      </p:ext>
    </p:extLst>
  </p:cSld>
  <p:clrMapOvr>
    <a:masterClrMapping/>
  </p:clrMapOvr>
  <p:transition spd="med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376" y="1043252"/>
                <a:ext cx="11418776" cy="511328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Amplitude-phase form derived from exponential form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Remember in slide 16, we have assumed: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   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&lt;0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  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   </m:t>
                                </m:r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           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=0</m:t>
                            </m:r>
                          </m:e>
                          <m:e>
                            <m:f>
                              <m:fPr>
                                <m:ctrlP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   </m:t>
                            </m:r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   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&gt;0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 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(for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𝑘</m:t>
                    </m:r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∈[1,∞]</m:t>
                    </m:r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) are a pair of complex conjugates.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   </m:t>
                        </m:r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𝑗𝑘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𝑗𝑘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(for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𝑘</m:t>
                    </m:r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∈[1,∞]</m:t>
                    </m:r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) are a pair of complex conjugates.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𝑗𝑘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𝑗𝑘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(for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𝑘</m:t>
                    </m:r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∈[1,∞]</m:t>
                    </m:r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) are also a pair of complex conjugates.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376" y="1043252"/>
                <a:ext cx="11418776" cy="5113282"/>
              </a:xfrm>
              <a:blipFill>
                <a:blip r:embed="rId3"/>
                <a:stretch>
                  <a:fillRect l="-1922" t="-2026" b="-4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41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4546788"/>
      </p:ext>
    </p:extLst>
  </p:cSld>
  <p:clrMapOvr>
    <a:masterClrMapping/>
  </p:clrMapOvr>
  <p:transition spd="med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376" y="1043252"/>
                <a:ext cx="11418776" cy="511328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Amplitude-phase form derived from exponential 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ℝ</m:t>
                              </m:r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{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376" y="1043252"/>
                <a:ext cx="11418776" cy="5113282"/>
              </a:xfrm>
              <a:blipFill>
                <a:blip r:embed="rId3"/>
                <a:stretch>
                  <a:fillRect l="-1922" t="-2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42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6113472"/>
      </p:ext>
    </p:extLst>
  </p:cSld>
  <p:clrMapOvr>
    <a:masterClrMapping/>
  </p:clrMapOvr>
  <p:transition spd="med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376" y="1043252"/>
                <a:ext cx="11418776" cy="511328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Amplitude-phase form derived from exponential form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 polar coordinate system to represent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sSup>
                      <m:sSupPr>
                        <m:ctrlP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zh-CN" alt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ℝ</m:t>
                              </m:r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{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}</m:t>
                          </m:r>
                        </m:e>
                      </m:nary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{</m:t>
                          </m:r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cos</m:t>
                          </m:r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⁡(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376" y="1043252"/>
                <a:ext cx="11418776" cy="5113282"/>
              </a:xfrm>
              <a:blipFill>
                <a:blip r:embed="rId3"/>
                <a:stretch>
                  <a:fillRect l="-1922" t="-2026" b="-1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43</a:t>
            </a:fld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3AFEAF37-F537-FB6C-0AE7-F7D749942EB0}"/>
                  </a:ext>
                </a:extLst>
              </p14:cNvPr>
              <p14:cNvContentPartPr/>
              <p14:nvPr/>
            </p14:nvContentPartPr>
            <p14:xfrm>
              <a:off x="7603920" y="2181960"/>
              <a:ext cx="16920" cy="1296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3AFEAF37-F537-FB6C-0AE7-F7D749942EB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88080" y="2118600"/>
                <a:ext cx="482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8554AC2E-EFB8-D3E0-C471-5C500F0C5988}"/>
                  </a:ext>
                </a:extLst>
              </p14:cNvPr>
              <p14:cNvContentPartPr/>
              <p14:nvPr/>
            </p14:nvContentPartPr>
            <p14:xfrm>
              <a:off x="7813440" y="1911960"/>
              <a:ext cx="2160" cy="396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8554AC2E-EFB8-D3E0-C471-5C500F0C598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797600" y="1848600"/>
                <a:ext cx="33480" cy="13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8127349"/>
      </p:ext>
    </p:extLst>
  </p:cSld>
  <p:clrMapOvr>
    <a:masterClrMapping/>
  </p:clrMapOvr>
  <p:transition spd="med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527B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Outline: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4: 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of Continuous-time Signals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639890"/>
            <a:ext cx="10213767" cy="458311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Time/Frequency Domain</a:t>
            </a: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Response of LTI Systems to Exponential Signal</a:t>
            </a: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</a:t>
            </a:r>
          </a:p>
          <a:p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Fourier Series Representation</a:t>
            </a:r>
          </a:p>
          <a:p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Convergence Issue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Fourier Series Properties</a:t>
            </a:r>
          </a:p>
          <a:p>
            <a:pPr marL="0" indent="0">
              <a:buNone/>
            </a:pP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44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642903"/>
      </p:ext>
    </p:extLst>
  </p:cSld>
  <p:clrMapOvr>
    <a:masterClrMapping/>
  </p:clrMapOvr>
  <p:transition spd="med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Convergence Issue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112869"/>
            <a:ext cx="11418776" cy="5302221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8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Question: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8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TW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 time domain, this signal is not continuous with </a:t>
            </a:r>
            <a:r>
              <a:rPr kumimoji="0" lang="en-US" altLang="zh-TW" sz="2800" kern="100" dirty="0">
                <a:solidFill>
                  <a:prstClr val="black"/>
                </a:solidFill>
                <a:latin typeface="Times New Roman"/>
                <a:ea typeface="標楷體"/>
              </a:rPr>
              <a:t>discontinuity.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kern="100" dirty="0">
              <a:solidFill>
                <a:prstClr val="black"/>
              </a:solidFill>
              <a:latin typeface="Times New Roman"/>
              <a:cs typeface="Times New Roman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kern="100" dirty="0">
              <a:solidFill>
                <a:prstClr val="black"/>
              </a:solidFill>
              <a:latin typeface="Times New Roman"/>
              <a:cs typeface="Times New Roman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kern="100" dirty="0">
              <a:solidFill>
                <a:prstClr val="black"/>
              </a:solidFill>
              <a:latin typeface="Times New Roman"/>
              <a:cs typeface="Times New Roman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kern="100" dirty="0">
              <a:solidFill>
                <a:prstClr val="black"/>
              </a:solidFill>
              <a:latin typeface="Times New Roman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kern="100" dirty="0">
              <a:solidFill>
                <a:prstClr val="black"/>
              </a:solidFill>
              <a:latin typeface="Times New Roman"/>
              <a:cs typeface="Times New Roman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In frequency domain, this signal is represented by a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trigonometric series, each of which is continuous.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TW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How is the discontinuity represented?</a:t>
            </a: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Cambria Math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zh-TW" altLang="en-US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45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464E4C9-2698-40DC-B4DB-FB66E3DF6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2085848"/>
            <a:ext cx="11616747" cy="253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73127"/>
      </p:ext>
    </p:extLst>
  </p:cSld>
  <p:clrMapOvr>
    <a:masterClrMapping/>
  </p:clrMapOvr>
  <p:transition spd="med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Convergence Issue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112869"/>
            <a:ext cx="11418776" cy="5302221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Gibbs phenomenon</a:t>
            </a:r>
            <a:r>
              <a:rPr lang="zh-CN" altLang="en-US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（吉伯斯现象）</a:t>
            </a: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Cambria Math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zh-TW" altLang="en-US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p:pic>
        <p:nvPicPr>
          <p:cNvPr id="8" name="圖片 1">
            <a:extLst>
              <a:ext uri="{FF2B5EF4-FFF2-40B4-BE49-F238E27FC236}">
                <a16:creationId xmlns:a16="http://schemas.microsoft.com/office/drawing/2014/main" id="{F53DFA86-EF9D-4550-9399-F8A8BD3BB5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8243"/>
          <a:stretch/>
        </p:blipFill>
        <p:spPr bwMode="auto">
          <a:xfrm>
            <a:off x="839416" y="1628800"/>
            <a:ext cx="6645272" cy="466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圖片 1">
            <a:extLst>
              <a:ext uri="{FF2B5EF4-FFF2-40B4-BE49-F238E27FC236}">
                <a16:creationId xmlns:a16="http://schemas.microsoft.com/office/drawing/2014/main" id="{F1B6E235-CD13-4881-81D2-97B8D7EF31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3" t="62505" r="19814" b="7833"/>
          <a:stretch/>
        </p:blipFill>
        <p:spPr bwMode="auto">
          <a:xfrm>
            <a:off x="7968208" y="3861048"/>
            <a:ext cx="3672408" cy="2242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1499335"/>
      </p:ext>
    </p:extLst>
  </p:cSld>
  <p:clrMapOvr>
    <a:masterClrMapping/>
  </p:clrMapOvr>
  <p:transition spd="med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Convergence Issue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112869"/>
            <a:ext cx="11418776" cy="5302221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Gibbs phenomenon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 </a:t>
            </a:r>
            <a:r>
              <a:rPr lang="en-US" altLang="zh-CN" sz="2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partial sum</a:t>
            </a:r>
            <a:r>
              <a:rPr lang="en-US" altLang="zh-CN" sz="2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of the Fourier series has large oscillations near the jump, which might cause a fixed overshoot above the function itself.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8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 the number of terms rises, the error of the approximation is reduced in width and energy.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8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At the jump discontinuities, the limit will converge to the average of the values of the function on either side of the jump. (Dirichlet Theorem </a:t>
            </a:r>
            <a:r>
              <a:rPr lang="zh-CN" altLang="en-US" sz="28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狄利赫里定理</a:t>
            </a:r>
            <a:r>
              <a:rPr lang="en-US" altLang="zh-CN" sz="28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Cambria Math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zh-TW" altLang="en-US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47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6088677"/>
      </p:ext>
    </p:extLst>
  </p:cSld>
  <p:clrMapOvr>
    <a:masterClrMapping/>
  </p:clrMapOvr>
  <p:transition spd="med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Convergence Issue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112869"/>
            <a:ext cx="11418776" cy="174006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A period signal can be represented by Fourier series, if it has finite energy:</a:t>
            </a: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zh-TW" altLang="en-US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48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C9B1B2-76ED-4248-8E73-880777AF52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46"/>
          <a:stretch/>
        </p:blipFill>
        <p:spPr>
          <a:xfrm>
            <a:off x="4850023" y="1628800"/>
            <a:ext cx="227838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02150"/>
      </p:ext>
    </p:extLst>
  </p:cSld>
  <p:clrMapOvr>
    <a:masterClrMapping/>
  </p:clrMapOvr>
  <p:transition spd="med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Convergence Issue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112869"/>
            <a:ext cx="11418776" cy="5302221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Dirichlet’s condition</a:t>
            </a:r>
            <a:r>
              <a:rPr lang="zh-CN" altLang="en-US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（狄利赫里条件）</a:t>
            </a: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signal can be represented by Fourier series expansion, if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(1) it is </a:t>
            </a:r>
            <a:r>
              <a:rPr kumimoji="0" lang="en-US" altLang="zh-TW" sz="2800" kern="100" dirty="0">
                <a:solidFill>
                  <a:prstClr val="black"/>
                </a:solidFill>
                <a:latin typeface="Times New Roman"/>
                <a:ea typeface="標楷體"/>
              </a:rPr>
              <a:t>absolutely integrable, </a:t>
            </a: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(2) it has </a:t>
            </a:r>
            <a:r>
              <a:rPr kumimoji="0" lang="en-US" altLang="zh-TW" sz="2800" kern="100" dirty="0">
                <a:solidFill>
                  <a:prstClr val="black"/>
                </a:solidFill>
                <a:latin typeface="Times New Roman"/>
                <a:ea typeface="標楷體"/>
              </a:rPr>
              <a:t>finite number of maxima &amp; minima in a period</a:t>
            </a: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(3) it has </a:t>
            </a:r>
            <a:r>
              <a:rPr kumimoji="0" lang="en-US" altLang="zh-TW" sz="2800" kern="100" dirty="0">
                <a:solidFill>
                  <a:prstClr val="black"/>
                </a:solidFill>
                <a:latin typeface="Times New Roman"/>
                <a:ea typeface="標楷體"/>
              </a:rPr>
              <a:t>finite number of discontinuities in a period</a:t>
            </a:r>
            <a:endParaRPr lang="en-US" altLang="zh-TW" sz="2800" dirty="0">
              <a:solidFill>
                <a:schemeClr val="tx1"/>
              </a:solidFill>
              <a:latin typeface="Cambria Math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zh-TW" altLang="en-US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49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CE8CB5-01EC-4905-9A89-374A38807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952" y="2051695"/>
            <a:ext cx="203835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74983"/>
      </p:ext>
    </p:extLst>
  </p:cSld>
  <p:clrMapOvr>
    <a:masterClrMapping/>
  </p:clrMapOvr>
  <p:transition spd="med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Time/Frequency Domain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618" y="1189946"/>
            <a:ext cx="11024002" cy="511754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domain signal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domain analysis examines the amplitude vs. time characteristics of a measuring signal.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domain is how people tend to think that things work, but in many situations, signals in time domain can be complicated.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7630794-9450-4DB6-91C5-1EAFD5D9B225}"/>
              </a:ext>
            </a:extLst>
          </p:cNvPr>
          <p:cNvGrpSpPr/>
          <p:nvPr/>
        </p:nvGrpSpPr>
        <p:grpSpPr>
          <a:xfrm>
            <a:off x="3028014" y="2541183"/>
            <a:ext cx="5230989" cy="2415071"/>
            <a:chOff x="3129239" y="2979575"/>
            <a:chExt cx="5230989" cy="2415071"/>
          </a:xfrm>
        </p:grpSpPr>
        <p:pic>
          <p:nvPicPr>
            <p:cNvPr id="12" name="圖片 2">
              <a:extLst>
                <a:ext uri="{FF2B5EF4-FFF2-40B4-BE49-F238E27FC236}">
                  <a16:creationId xmlns:a16="http://schemas.microsoft.com/office/drawing/2014/main" id="{C4217633-9B54-4ECB-B67C-A19830C258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339"/>
            <a:stretch/>
          </p:blipFill>
          <p:spPr>
            <a:xfrm>
              <a:off x="3129239" y="3314819"/>
              <a:ext cx="4916796" cy="207982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3">
                  <a:extLst>
                    <a:ext uri="{FF2B5EF4-FFF2-40B4-BE49-F238E27FC236}">
                      <a16:creationId xmlns:a16="http://schemas.microsoft.com/office/drawing/2014/main" id="{8087B860-36B6-4BD8-ADEE-AECA3DDE236C}"/>
                    </a:ext>
                  </a:extLst>
                </p:cNvPr>
                <p:cNvSpPr txBox="1"/>
                <p:nvPr/>
              </p:nvSpPr>
              <p:spPr>
                <a:xfrm>
                  <a:off x="5671502" y="2979575"/>
                  <a:ext cx="1742365" cy="12619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TW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𝑡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3" name="文字方塊 3">
                  <a:extLst>
                    <a:ext uri="{FF2B5EF4-FFF2-40B4-BE49-F238E27FC236}">
                      <a16:creationId xmlns:a16="http://schemas.microsoft.com/office/drawing/2014/main" id="{8087B860-36B6-4BD8-ADEE-AECA3DDE2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1502" y="2979575"/>
                  <a:ext cx="1742365" cy="126193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1">
                  <a:extLst>
                    <a:ext uri="{FF2B5EF4-FFF2-40B4-BE49-F238E27FC236}">
                      <a16:creationId xmlns:a16="http://schemas.microsoft.com/office/drawing/2014/main" id="{8061C8BC-67BE-45E4-A832-9B2877572FFB}"/>
                    </a:ext>
                  </a:extLst>
                </p:cNvPr>
                <p:cNvSpPr txBox="1"/>
                <p:nvPr/>
              </p:nvSpPr>
              <p:spPr>
                <a:xfrm>
                  <a:off x="7630925" y="3794418"/>
                  <a:ext cx="729303" cy="12619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TW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5" name="文字方塊 11">
                  <a:extLst>
                    <a:ext uri="{FF2B5EF4-FFF2-40B4-BE49-F238E27FC236}">
                      <a16:creationId xmlns:a16="http://schemas.microsoft.com/office/drawing/2014/main" id="{8061C8BC-67BE-45E4-A832-9B2877572F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0925" y="3794418"/>
                  <a:ext cx="729303" cy="126193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FE9E5FE4-6B6A-478C-9C5A-91C1D9A782B9}"/>
                </a:ext>
              </a:extLst>
            </p:cNvPr>
            <p:cNvCxnSpPr/>
            <p:nvPr/>
          </p:nvCxnSpPr>
          <p:spPr bwMode="auto">
            <a:xfrm flipV="1">
              <a:off x="4954555" y="3498980"/>
              <a:ext cx="0" cy="111034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A537F59B-7E59-4A14-BE56-987AEFE884B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368212" y="3648269"/>
              <a:ext cx="0" cy="961053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0B674924-6FC2-4EC6-BB25-C5BCC633DEC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45559" y="4609322"/>
              <a:ext cx="0" cy="44702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130499247"/>
      </p:ext>
    </p:extLst>
  </p:cSld>
  <p:clrMapOvr>
    <a:masterClrMapping/>
  </p:clrMapOvr>
  <p:transition spd="med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Convergence Issue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376" y="1112869"/>
                <a:ext cx="11418776" cy="530222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Dirichlet’s condition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 </a:t>
                </a: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signal can be represented by Fourier series expansion, if</a:t>
                </a: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(1) it is </a:t>
                </a:r>
                <a:r>
                  <a:rPr kumimoji="0" lang="en-US" altLang="zh-TW" sz="2800" kern="100" dirty="0">
                    <a:solidFill>
                      <a:prstClr val="black"/>
                    </a:solidFill>
                    <a:latin typeface="Times New Roman"/>
                    <a:ea typeface="標楷體"/>
                  </a:rPr>
                  <a:t>absolutely integrable, </a:t>
                </a: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 The signal below can not be represented by Fourier series expansion: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      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, 0&lt;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𝑡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≤1</m:t>
                      </m:r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376" y="1112869"/>
                <a:ext cx="11418776" cy="5302221"/>
              </a:xfrm>
              <a:blipFill>
                <a:blip r:embed="rId3"/>
                <a:stretch>
                  <a:fillRect l="-1922" t="-2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50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CE8CB5-01EC-4905-9A89-374A38807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952" y="2051695"/>
            <a:ext cx="2038350" cy="6572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B049134-1626-4493-AED7-88B324B7E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7590" y="3400981"/>
            <a:ext cx="7364965" cy="29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024098"/>
      </p:ext>
    </p:extLst>
  </p:cSld>
  <p:clrMapOvr>
    <a:masterClrMapping/>
  </p:clrMapOvr>
  <p:transition spd="med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Convergence Issue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376" y="1112869"/>
                <a:ext cx="11418776" cy="530222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Dirichlet’s condition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 </a:t>
                </a: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signal can be represented by Fourier series expansion, if</a:t>
                </a: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(2) it has </a:t>
                </a:r>
                <a:r>
                  <a:rPr kumimoji="0" lang="en-US" altLang="zh-TW" sz="2800" kern="100" dirty="0">
                    <a:solidFill>
                      <a:prstClr val="black"/>
                    </a:solidFill>
                    <a:latin typeface="Times New Roman"/>
                    <a:ea typeface="標楷體"/>
                  </a:rPr>
                  <a:t>finite number of maxima &amp; minima in a period</a:t>
                </a: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 The signal below can not be represented by Fourier series expansion: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      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sin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), 0&lt;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𝑡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≤1</m:t>
                      </m:r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376" y="1112869"/>
                <a:ext cx="11418776" cy="5302221"/>
              </a:xfrm>
              <a:blipFill>
                <a:blip r:embed="rId3"/>
                <a:stretch>
                  <a:fillRect l="-1922" t="-2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51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B0A06AC-3890-486E-9450-E1644B7DD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688" y="4012181"/>
            <a:ext cx="8496944" cy="273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54132"/>
      </p:ext>
    </p:extLst>
  </p:cSld>
  <p:clrMapOvr>
    <a:masterClrMapping/>
  </p:clrMapOvr>
  <p:transition spd="med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Convergence Issue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376" y="1112869"/>
                <a:ext cx="11418776" cy="530222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Dirichlet’s condition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 </a:t>
                </a: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signal can be represented by Fourier series expansion, if</a:t>
                </a: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(3) it has </a:t>
                </a:r>
                <a:r>
                  <a:rPr kumimoji="0" lang="en-US" altLang="zh-TW" sz="2800" kern="100" dirty="0">
                    <a:solidFill>
                      <a:prstClr val="black"/>
                    </a:solidFill>
                    <a:latin typeface="Times New Roman"/>
                    <a:ea typeface="標楷體"/>
                  </a:rPr>
                  <a:t>finite number of discontinuities in a period</a:t>
                </a:r>
              </a:p>
              <a:p>
                <a:pPr marL="0" indent="0">
                  <a:buNone/>
                </a:pPr>
                <a:endParaRPr lang="en-US" altLang="zh-TW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 The signal below can not be represented by Fourier series expansion: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      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，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 0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≤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&lt;4</m:t>
                              </m:r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,4</m:t>
                              </m:r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≤</m:t>
                              </m:r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𝑡</m:t>
                              </m:r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&lt;6</m:t>
                              </m:r>
                            </m:e>
                            <m:e>
                              <m:f>
                                <m:fPr>
                                  <m:type m:val="noBar"/>
                                  <m:ctrlP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fPr>
                                <m:num>
                                  <m:f>
                                    <m:fPr>
                                      <m:type m:val="lin"/>
                                      <m:ctrlPr>
                                        <a:rPr lang="en-US" altLang="zh-TW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TW" sz="28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r>
                                    <a:rPr lang="en-US" altLang="zh-TW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6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≤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&lt;7</m:t>
                                  </m:r>
                                </m:num>
                                <m:den>
                                  <m: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⋮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376" y="1112869"/>
                <a:ext cx="11418776" cy="5302221"/>
              </a:xfrm>
              <a:blipFill>
                <a:blip r:embed="rId3"/>
                <a:stretch>
                  <a:fillRect l="-1922" t="-2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52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AA4939-5ACC-4F72-80D9-A7147B546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113" y="3425941"/>
            <a:ext cx="5037272" cy="328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49589"/>
      </p:ext>
    </p:extLst>
  </p:cSld>
  <p:clrMapOvr>
    <a:masterClrMapping/>
  </p:clrMapOvr>
  <p:transition spd="med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527B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Outline: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4: 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of Continuous-time Signals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639890"/>
            <a:ext cx="10213767" cy="458311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Time/Frequency Domain</a:t>
            </a: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Response of LTI Systems to Exponential Signal</a:t>
            </a: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</a:t>
            </a:r>
          </a:p>
          <a:p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Fourier Series Representation</a:t>
            </a:r>
          </a:p>
          <a:p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Convergence Issue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Properties</a:t>
            </a:r>
          </a:p>
          <a:p>
            <a:pPr marL="0" indent="0">
              <a:buNone/>
            </a:pP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53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263886"/>
      </p:ext>
    </p:extLst>
  </p:cSld>
  <p:clrMapOvr>
    <a:masterClrMapping/>
  </p:clrMapOvr>
  <p:transition spd="med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376" y="1112869"/>
                <a:ext cx="11418776" cy="5302221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 The following notation is used to indicate a signal,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𝑡</m:t>
                    </m:r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 can be represented by Fourier series with the coefficients,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. </a:t>
                </a:r>
              </a:p>
              <a:p>
                <a:pPr marL="0" indent="0">
                  <a:buNone/>
                </a:pPr>
                <a:endParaRPr lang="en-US" altLang="zh-TW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𝑥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𝑡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  <m:groupChr>
                        <m:groupChrPr>
                          <m:chr m:val="↔"/>
                          <m:vertJc m:val="bot"/>
                          <m:ctrl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𝐹</m:t>
                          </m:r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𝑆</m:t>
                          </m:r>
                        </m:e>
                      </m:groupChr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376" y="1112869"/>
                <a:ext cx="11418776" cy="5302221"/>
              </a:xfrm>
              <a:blipFill>
                <a:blip r:embed="rId3"/>
                <a:stretch>
                  <a:fillRect l="-1762" t="-2071" r="-9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54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894509"/>
      </p:ext>
    </p:extLst>
  </p:cSld>
  <p:clrMapOvr>
    <a:masterClrMapping/>
  </p:clrMapOvr>
  <p:transition spd="med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376" y="1112869"/>
                <a:ext cx="11418776" cy="530222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b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Linearity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Assume 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d>
                      <m:dPr>
                        <m:ctrlP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𝑡</m:t>
                        </m:r>
                      </m:e>
                    </m:d>
                    <m:groupChr>
                      <m:groupChrPr>
                        <m:chr m:val="↔"/>
                        <m:vertJc m:val="bot"/>
                        <m:ctrlP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𝐹</m:t>
                        </m:r>
                        <m: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𝑆</m:t>
                        </m:r>
                      </m:e>
                    </m:groupChr>
                    <m:sSub>
                      <m:sSubPr>
                        <m:ctrlP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y</m:t>
                    </m:r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𝑡</m:t>
                    </m:r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  <m:groupChr>
                      <m:groupChrPr>
                        <m:chr m:val="↔"/>
                        <m:vertJc m:val="bot"/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𝐹</m:t>
                        </m:r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𝑆</m:t>
                        </m:r>
                      </m:e>
                    </m:groupChr>
                    <m:sSub>
                      <m:sSubPr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</a:t>
                </a:r>
              </a:p>
              <a:p>
                <a:pPr marL="0" indent="0" algn="ctr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Then:</a:t>
                </a:r>
              </a:p>
              <a:p>
                <a:pPr marL="0" indent="0" algn="ctr">
                  <a:buNone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Ax</m:t>
                    </m:r>
                    <m:d>
                      <m:dPr>
                        <m:ctrlPr>
                          <a:rPr lang="en-US" altLang="zh-TW" sz="28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𝑡</m:t>
                        </m:r>
                      </m:e>
                    </m:d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+</m:t>
                    </m:r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𝐵𝑦</m:t>
                    </m:r>
                    <m:d>
                      <m:dPr>
                        <m:ctrlP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𝑡</m:t>
                        </m:r>
                      </m:e>
                    </m:d>
                    <m:groupChr>
                      <m:groupChrPr>
                        <m:chr m:val="↔"/>
                        <m:vertJc m:val="bot"/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𝐹</m:t>
                        </m:r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𝑆</m:t>
                        </m:r>
                      </m:e>
                    </m:groupChr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𝐴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+</m:t>
                    </m:r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𝐵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376" y="1112869"/>
                <a:ext cx="11418776" cy="5302221"/>
              </a:xfrm>
              <a:blipFill>
                <a:blip r:embed="rId3"/>
                <a:stretch>
                  <a:fillRect l="-1922" t="-2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55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7776309"/>
      </p:ext>
    </p:extLst>
  </p:cSld>
  <p:clrMapOvr>
    <a:masterClrMapping/>
  </p:clrMapOvr>
  <p:transition spd="med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376" y="1112869"/>
                <a:ext cx="11418776" cy="530222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b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Time shift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Assume 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groupChr>
                        <m:groupChrPr>
                          <m:chr m:val="↔"/>
                          <m:vertJc m:val="bot"/>
                          <m:ctrl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𝐹</m:t>
                          </m:r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𝑆</m:t>
                          </m:r>
                        </m:e>
                      </m:groupChr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, 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𝑥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𝑡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  <m:groupChr>
                        <m:groupChrPr>
                          <m:chr m:val="↔"/>
                          <m:vertJc m:val="bot"/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𝐹</m:t>
                          </m:r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𝑆</m:t>
                          </m:r>
                        </m:e>
                      </m:groupChr>
                      <m:sSub>
                        <m:sSub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Then:</a:t>
                </a:r>
              </a:p>
              <a:p>
                <a:pPr marL="0" indent="0" algn="ctr">
                  <a:buNone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𝑇</m:t>
                        </m:r>
                      </m:den>
                    </m:f>
                    <m:nary>
                      <m:nary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𝑇</m:t>
                        </m:r>
                      </m:sup>
                      <m:e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zh-TW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i="1">
                                <a:solidFill>
                                  <a:schemeClr val="tx1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𝑡</m:t>
                            </m:r>
                            <m:r>
                              <a:rPr lang="en-US" altLang="zh-TW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𝑗𝑘</m:t>
                            </m:r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𝑗𝑘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 Time shift leads to unchanged amplitude and shifted phase.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376" y="1112869"/>
                <a:ext cx="11418776" cy="5302221"/>
              </a:xfrm>
              <a:blipFill>
                <a:blip r:embed="rId3"/>
                <a:stretch>
                  <a:fillRect l="-1922" t="-2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56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936215"/>
      </p:ext>
    </p:extLst>
  </p:cSld>
  <p:clrMapOvr>
    <a:masterClrMapping/>
  </p:clrMapOvr>
  <p:transition spd="med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376" y="1112869"/>
                <a:ext cx="11418776" cy="530222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b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Time reversal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Assume 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groupChr>
                        <m:groupChrPr>
                          <m:chr m:val="↔"/>
                          <m:vertJc m:val="bot"/>
                          <m:ctrl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𝐹</m:t>
                          </m:r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𝑆</m:t>
                          </m:r>
                        </m:e>
                      </m:groupChr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, 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𝑥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(−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𝑡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  <m:groupChr>
                        <m:groupChrPr>
                          <m:chr m:val="↔"/>
                          <m:vertJc m:val="bot"/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𝐹</m:t>
                          </m:r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𝑆</m:t>
                          </m:r>
                        </m:e>
                      </m:groupChr>
                      <m:sSub>
                        <m:sSub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Then:</a:t>
                </a:r>
              </a:p>
              <a:p>
                <a:pPr marL="0" indent="0" algn="ctr">
                  <a:buNone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𝑇</m:t>
                        </m:r>
                      </m:den>
                    </m:f>
                    <m:nary>
                      <m:nary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𝑇</m:t>
                        </m:r>
                      </m:sup>
                      <m:e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zh-TW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−</m:t>
                            </m:r>
                            <m:r>
                              <a:rPr lang="en-US" altLang="zh-TW" sz="2800" i="1">
                                <a:solidFill>
                                  <a:schemeClr val="tx1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𝑗𝑘</m:t>
                            </m:r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(−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𝑥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(−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𝑡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  <m:groupChr>
                        <m:groupChrPr>
                          <m:chr m:val="↔"/>
                          <m:vertJc m:val="bot"/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𝐹</m:t>
                          </m:r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𝑆</m:t>
                          </m:r>
                        </m:e>
                      </m:groupChr>
                      <m:sSub>
                        <m:sSub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−</m:t>
                          </m:r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376" y="1112869"/>
                <a:ext cx="11418776" cy="5302221"/>
              </a:xfrm>
              <a:blipFill>
                <a:blip r:embed="rId3"/>
                <a:stretch>
                  <a:fillRect l="-1922" t="-2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57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6405666"/>
      </p:ext>
    </p:extLst>
  </p:cSld>
  <p:clrMapOvr>
    <a:masterClrMapping/>
  </p:clrMapOvr>
  <p:transition spd="med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980728"/>
                <a:ext cx="11418776" cy="530222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b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Time scaling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Assume 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groupChr>
                        <m:groupChrPr>
                          <m:chr m:val="↔"/>
                          <m:vertJc m:val="bot"/>
                          <m:ctrl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𝐹</m:t>
                          </m:r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𝑆</m:t>
                          </m:r>
                        </m:e>
                      </m:groupChr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Then: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𝑥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r>
                        <a:rPr lang="zh-TW" alt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𝛼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𝑡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zh-CN" alt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:endParaRPr lang="en-US" altLang="zh-TW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𝑥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r>
                        <a:rPr lang="zh-TW" alt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𝛼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𝑡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  <m:groupChr>
                        <m:groupChrPr>
                          <m:chr m:val="↔"/>
                          <m:vertJc m:val="bot"/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𝐹</m:t>
                          </m:r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𝑆</m:t>
                          </m:r>
                        </m:e>
                      </m:groupChr>
                      <m:sSub>
                        <m:sSub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 Note that though Fourier series coefficients,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 is unchanged, Fourier series representation is different, because each harmonic component is different: for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d>
                      <m:dPr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 the harmonic frequency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k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d>
                      <m:dPr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zh-TW" alt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𝛼</m:t>
                        </m:r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 it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k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980728"/>
                <a:ext cx="11418776" cy="5302221"/>
              </a:xfrm>
              <a:blipFill>
                <a:blip r:embed="rId3"/>
                <a:stretch>
                  <a:fillRect l="-1922" t="-2069" r="-2189" b="-65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58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9478864"/>
      </p:ext>
    </p:extLst>
  </p:cSld>
  <p:clrMapOvr>
    <a:masterClrMapping/>
  </p:clrMapOvr>
  <p:transition spd="med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b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Multiplication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Assume 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groupChr>
                        <m:groupChrPr>
                          <m:chr m:val="↔"/>
                          <m:vertJc m:val="bot"/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𝐹</m:t>
                          </m:r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𝑆</m:t>
                          </m:r>
                        </m:e>
                      </m:groupChr>
                      <m:sSub>
                        <m:sSub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y</m:t>
                      </m:r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𝑡</m:t>
                      </m:r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  <m:groupChr>
                        <m:groupChrPr>
                          <m:chr m:val="↔"/>
                          <m:vertJc m:val="bot"/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𝐹</m:t>
                          </m:r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𝑆</m:t>
                          </m:r>
                        </m:e>
                      </m:groupChr>
                      <m:sSub>
                        <m:sSub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TW" sz="2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m:t>,</m:t>
                      </m:r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𝑘</m:t>
                              </m:r>
                              <m:r>
                                <a:rPr lang="zh-TW" alt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  <m:sSup>
                            <m:sSupPr>
                              <m:ctrlP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TW" sz="280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TW" sz="28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TW" sz="28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TW" sz="28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)</m:t>
                                  </m:r>
                                  <m:r>
                                    <a:rPr lang="zh-TW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𝑘</m:t>
                      </m:r>
                    </m:oMath>
                  </m:oMathPara>
                </a14:m>
                <a:endParaRPr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𝑙</m:t>
                    </m:r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𝑘</m:t>
                    </m:r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−</m:t>
                    </m:r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𝑙</m:t>
                    </m:r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:</m:t>
                    </m:r>
                  </m:oMath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x</m:t>
                      </m:r>
                      <m:d>
                        <m:d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groupChr>
                        <m:groupChrPr>
                          <m:chr m:val="↔"/>
                          <m:vertJc m:val="bot"/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𝐹</m:t>
                          </m:r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𝑆</m:t>
                          </m:r>
                        </m:e>
                      </m:groupChr>
                      <m:sSub>
                        <m:sSubPr>
                          <m:ctrlPr>
                            <a:rPr lang="en-US" altLang="zh-TW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𝑙</m:t>
                          </m:r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𝑙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𝑘</m:t>
                              </m:r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</m:t>
                              </m:r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nary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922" t="-20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59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3159711"/>
      </p:ext>
    </p:extLst>
  </p:cSld>
  <p:clrMapOvr>
    <a:masterClrMapping/>
  </p:clrMapOvr>
  <p:transition spd="med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Time/Frequency Domain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618" y="1189947"/>
            <a:ext cx="8224819" cy="44857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domain signal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FDAD7650-ACA4-4DD2-B406-CACBC1CADA3E}"/>
              </a:ext>
            </a:extLst>
          </p:cNvPr>
          <p:cNvSpPr txBox="1">
            <a:spLocks/>
          </p:cNvSpPr>
          <p:nvPr/>
        </p:nvSpPr>
        <p:spPr bwMode="auto">
          <a:xfrm>
            <a:off x="564618" y="5122937"/>
            <a:ext cx="9696034" cy="13420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numCol="1" anchor="t" anchorCtr="0" compatLnSpc="1"/>
          <a:lstStyle>
            <a:lvl1pPr marL="51435" indent="-51435" algn="l" rtl="0" eaLnBrk="0" fontAlgn="base" hangingPunct="0">
              <a:lnSpc>
                <a:spcPct val="90000"/>
              </a:lnSpc>
              <a:spcBef>
                <a:spcPts val="675"/>
              </a:spcBef>
              <a:spcAft>
                <a:spcPts val="115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 "/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1pPr>
            <a:lvl2pPr marL="216535" indent="-104775" algn="l" rtl="0" eaLnBrk="0" fontAlgn="base" hangingPunct="0">
              <a:lnSpc>
                <a:spcPct val="90000"/>
              </a:lnSpc>
              <a:spcBef>
                <a:spcPts val="115"/>
              </a:spcBef>
              <a:spcAft>
                <a:spcPts val="225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975">
                <a:solidFill>
                  <a:srgbClr val="404040"/>
                </a:solidFill>
                <a:latin typeface="+mn-lt"/>
                <a:ea typeface="+mn-ea"/>
              </a:defRPr>
            </a:lvl2pPr>
            <a:lvl3pPr marL="318135" indent="-102235" algn="l" rtl="0" eaLnBrk="0" fontAlgn="base" hangingPunct="0">
              <a:lnSpc>
                <a:spcPct val="90000"/>
              </a:lnSpc>
              <a:spcBef>
                <a:spcPts val="115"/>
              </a:spcBef>
              <a:spcAft>
                <a:spcPts val="225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750">
                <a:solidFill>
                  <a:srgbClr val="404040"/>
                </a:solidFill>
                <a:latin typeface="+mn-lt"/>
                <a:ea typeface="+mn-ea"/>
              </a:defRPr>
            </a:lvl3pPr>
            <a:lvl4pPr marL="420370" indent="-102235" algn="l" rtl="0" eaLnBrk="0" fontAlgn="base" hangingPunct="0">
              <a:lnSpc>
                <a:spcPct val="90000"/>
              </a:lnSpc>
              <a:spcBef>
                <a:spcPts val="115"/>
              </a:spcBef>
              <a:spcAft>
                <a:spcPts val="225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750">
                <a:solidFill>
                  <a:srgbClr val="404040"/>
                </a:solidFill>
                <a:latin typeface="+mn-lt"/>
                <a:ea typeface="+mn-ea"/>
              </a:defRPr>
            </a:lvl4pPr>
            <a:lvl5pPr marL="523875" indent="-104775" algn="l" rtl="0" eaLnBrk="0" fontAlgn="base" hangingPunct="0">
              <a:lnSpc>
                <a:spcPct val="90000"/>
              </a:lnSpc>
              <a:spcBef>
                <a:spcPts val="115"/>
              </a:spcBef>
              <a:spcAft>
                <a:spcPts val="225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750">
                <a:solidFill>
                  <a:srgbClr val="404040"/>
                </a:solidFill>
                <a:latin typeface="+mn-lt"/>
                <a:ea typeface="+mn-ea"/>
              </a:defRPr>
            </a:lvl5pPr>
            <a:lvl6pPr marL="866775" indent="-104775" algn="l" rtl="0" fontAlgn="base">
              <a:lnSpc>
                <a:spcPct val="90000"/>
              </a:lnSpc>
              <a:spcBef>
                <a:spcPts val="115"/>
              </a:spcBef>
              <a:spcAft>
                <a:spcPts val="225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750">
                <a:solidFill>
                  <a:srgbClr val="404040"/>
                </a:solidFill>
                <a:latin typeface="+mn-lt"/>
                <a:ea typeface="+mn-ea"/>
              </a:defRPr>
            </a:lvl6pPr>
            <a:lvl7pPr marL="1209675" indent="-104775" algn="l" rtl="0" fontAlgn="base">
              <a:lnSpc>
                <a:spcPct val="90000"/>
              </a:lnSpc>
              <a:spcBef>
                <a:spcPts val="115"/>
              </a:spcBef>
              <a:spcAft>
                <a:spcPts val="225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750">
                <a:solidFill>
                  <a:srgbClr val="404040"/>
                </a:solidFill>
                <a:latin typeface="+mn-lt"/>
                <a:ea typeface="+mn-ea"/>
              </a:defRPr>
            </a:lvl7pPr>
            <a:lvl8pPr marL="1552575" indent="-104775" algn="l" rtl="0" fontAlgn="base">
              <a:lnSpc>
                <a:spcPct val="90000"/>
              </a:lnSpc>
              <a:spcBef>
                <a:spcPts val="115"/>
              </a:spcBef>
              <a:spcAft>
                <a:spcPts val="225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750">
                <a:solidFill>
                  <a:srgbClr val="404040"/>
                </a:solidFill>
                <a:latin typeface="+mn-lt"/>
                <a:ea typeface="+mn-ea"/>
              </a:defRPr>
            </a:lvl8pPr>
            <a:lvl9pPr marL="1895475" indent="-104775" algn="l" rtl="0" fontAlgn="base">
              <a:lnSpc>
                <a:spcPct val="90000"/>
              </a:lnSpc>
              <a:spcBef>
                <a:spcPts val="115"/>
              </a:spcBef>
              <a:spcAft>
                <a:spcPts val="225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750">
                <a:solidFill>
                  <a:srgbClr val="404040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zh-CN" sz="28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We can easily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observe</a:t>
            </a:r>
            <a:r>
              <a:rPr lang="en-US" altLang="zh-CN" sz="28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loudness of a sound, but what else?</a:t>
            </a:r>
          </a:p>
          <a:p>
            <a:pPr marL="111760" lvl="1" indent="0">
              <a:buNone/>
            </a:pPr>
            <a:r>
              <a:rPr lang="en-US" altLang="zh-CN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- Whose voice is this?</a:t>
            </a:r>
          </a:p>
          <a:p>
            <a:pPr marL="111760" lvl="1" indent="0">
              <a:buNone/>
            </a:pPr>
            <a:r>
              <a:rPr lang="en-US" altLang="zh-CN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- How much is the noise?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kern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kern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kern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altLang="zh-CN" sz="2800" kern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FF921A1-CFEE-41F4-829F-68550062A945}"/>
              </a:ext>
            </a:extLst>
          </p:cNvPr>
          <p:cNvGrpSpPr/>
          <p:nvPr/>
        </p:nvGrpSpPr>
        <p:grpSpPr>
          <a:xfrm>
            <a:off x="4448785" y="1286168"/>
            <a:ext cx="7094621" cy="3563428"/>
            <a:chOff x="4532761" y="1255056"/>
            <a:chExt cx="7094621" cy="3563428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5FF2230F-A334-463C-83AB-4DEFD6BA4C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31" b="50000"/>
            <a:stretch/>
          </p:blipFill>
          <p:spPr bwMode="auto">
            <a:xfrm>
              <a:off x="4532761" y="1638524"/>
              <a:ext cx="7094621" cy="3179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内容占位符 2">
              <a:extLst>
                <a:ext uri="{FF2B5EF4-FFF2-40B4-BE49-F238E27FC236}">
                  <a16:creationId xmlns:a16="http://schemas.microsoft.com/office/drawing/2014/main" id="{1FEA95C6-50E7-4CDA-9ED7-9BECD5967D8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989216" y="1255056"/>
              <a:ext cx="4834697" cy="4485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vert="horz" wrap="square" lIns="0" tIns="45720" rIns="0" bIns="45720" numCol="1" anchor="t" anchorCtr="0" compatLnSpc="1"/>
            <a:lstStyle>
              <a:lvl1pPr marL="51435" indent="-51435" algn="l" rtl="0" eaLnBrk="0" fontAlgn="base" hangingPunct="0">
                <a:lnSpc>
                  <a:spcPct val="90000"/>
                </a:lnSpc>
                <a:spcBef>
                  <a:spcPts val="675"/>
                </a:spcBef>
                <a:spcAft>
                  <a:spcPts val="115"/>
                </a:spcAft>
                <a:buClr>
                  <a:srgbClr val="0B4DA2"/>
                </a:buClr>
                <a:buSzPct val="100000"/>
                <a:buFont typeface="Calibri" panose="020F0502020204030204" pitchFamily="34" charset="0"/>
                <a:buChar char=" "/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1pPr>
              <a:lvl2pPr marL="216535" indent="-104775" algn="l" rtl="0" eaLnBrk="0" fontAlgn="base" hangingPunct="0">
                <a:lnSpc>
                  <a:spcPct val="90000"/>
                </a:lnSpc>
                <a:spcBef>
                  <a:spcPts val="115"/>
                </a:spcBef>
                <a:spcAft>
                  <a:spcPts val="225"/>
                </a:spcAft>
                <a:buClr>
                  <a:srgbClr val="0B4DA2"/>
                </a:buClr>
                <a:buSzPct val="100000"/>
                <a:buFont typeface="Calibri" panose="020F0502020204030204" pitchFamily="34" charset="0"/>
                <a:buChar char="◦"/>
                <a:defRPr sz="975">
                  <a:solidFill>
                    <a:srgbClr val="404040"/>
                  </a:solidFill>
                  <a:latin typeface="+mn-lt"/>
                  <a:ea typeface="+mn-ea"/>
                </a:defRPr>
              </a:lvl2pPr>
              <a:lvl3pPr marL="318135" indent="-102235" algn="l" rtl="0" eaLnBrk="0" fontAlgn="base" hangingPunct="0">
                <a:lnSpc>
                  <a:spcPct val="90000"/>
                </a:lnSpc>
                <a:spcBef>
                  <a:spcPts val="115"/>
                </a:spcBef>
                <a:spcAft>
                  <a:spcPts val="225"/>
                </a:spcAft>
                <a:buClr>
                  <a:srgbClr val="0B4DA2"/>
                </a:buClr>
                <a:buSzPct val="100000"/>
                <a:buFont typeface="Calibri" panose="020F0502020204030204" pitchFamily="34" charset="0"/>
                <a:buChar char="◦"/>
                <a:defRPr sz="750">
                  <a:solidFill>
                    <a:srgbClr val="404040"/>
                  </a:solidFill>
                  <a:latin typeface="+mn-lt"/>
                  <a:ea typeface="+mn-ea"/>
                </a:defRPr>
              </a:lvl3pPr>
              <a:lvl4pPr marL="420370" indent="-102235" algn="l" rtl="0" eaLnBrk="0" fontAlgn="base" hangingPunct="0">
                <a:lnSpc>
                  <a:spcPct val="90000"/>
                </a:lnSpc>
                <a:spcBef>
                  <a:spcPts val="115"/>
                </a:spcBef>
                <a:spcAft>
                  <a:spcPts val="225"/>
                </a:spcAft>
                <a:buClr>
                  <a:srgbClr val="0B4DA2"/>
                </a:buClr>
                <a:buSzPct val="100000"/>
                <a:buFont typeface="Calibri" panose="020F0502020204030204" pitchFamily="34" charset="0"/>
                <a:buChar char="◦"/>
                <a:defRPr sz="750">
                  <a:solidFill>
                    <a:srgbClr val="404040"/>
                  </a:solidFill>
                  <a:latin typeface="+mn-lt"/>
                  <a:ea typeface="+mn-ea"/>
                </a:defRPr>
              </a:lvl4pPr>
              <a:lvl5pPr marL="523875" indent="-104775" algn="l" rtl="0" eaLnBrk="0" fontAlgn="base" hangingPunct="0">
                <a:lnSpc>
                  <a:spcPct val="90000"/>
                </a:lnSpc>
                <a:spcBef>
                  <a:spcPts val="115"/>
                </a:spcBef>
                <a:spcAft>
                  <a:spcPts val="225"/>
                </a:spcAft>
                <a:buClr>
                  <a:srgbClr val="0B4DA2"/>
                </a:buClr>
                <a:buSzPct val="100000"/>
                <a:buFont typeface="Calibri" panose="020F0502020204030204" pitchFamily="34" charset="0"/>
                <a:buChar char="◦"/>
                <a:defRPr sz="750">
                  <a:solidFill>
                    <a:srgbClr val="404040"/>
                  </a:solidFill>
                  <a:latin typeface="+mn-lt"/>
                  <a:ea typeface="+mn-ea"/>
                </a:defRPr>
              </a:lvl5pPr>
              <a:lvl6pPr marL="866775" indent="-104775" algn="l" rtl="0" fontAlgn="base">
                <a:lnSpc>
                  <a:spcPct val="90000"/>
                </a:lnSpc>
                <a:spcBef>
                  <a:spcPts val="115"/>
                </a:spcBef>
                <a:spcAft>
                  <a:spcPts val="225"/>
                </a:spcAft>
                <a:buClr>
                  <a:srgbClr val="0B4DA2"/>
                </a:buClr>
                <a:buSzPct val="100000"/>
                <a:buFont typeface="Calibri" panose="020F0502020204030204" pitchFamily="34" charset="0"/>
                <a:buChar char="◦"/>
                <a:defRPr sz="750">
                  <a:solidFill>
                    <a:srgbClr val="404040"/>
                  </a:solidFill>
                  <a:latin typeface="+mn-lt"/>
                  <a:ea typeface="+mn-ea"/>
                </a:defRPr>
              </a:lvl6pPr>
              <a:lvl7pPr marL="1209675" indent="-104775" algn="l" rtl="0" fontAlgn="base">
                <a:lnSpc>
                  <a:spcPct val="90000"/>
                </a:lnSpc>
                <a:spcBef>
                  <a:spcPts val="115"/>
                </a:spcBef>
                <a:spcAft>
                  <a:spcPts val="225"/>
                </a:spcAft>
                <a:buClr>
                  <a:srgbClr val="0B4DA2"/>
                </a:buClr>
                <a:buSzPct val="100000"/>
                <a:buFont typeface="Calibri" panose="020F0502020204030204" pitchFamily="34" charset="0"/>
                <a:buChar char="◦"/>
                <a:defRPr sz="750">
                  <a:solidFill>
                    <a:srgbClr val="404040"/>
                  </a:solidFill>
                  <a:latin typeface="+mn-lt"/>
                  <a:ea typeface="+mn-ea"/>
                </a:defRPr>
              </a:lvl7pPr>
              <a:lvl8pPr marL="1552575" indent="-104775" algn="l" rtl="0" fontAlgn="base">
                <a:lnSpc>
                  <a:spcPct val="90000"/>
                </a:lnSpc>
                <a:spcBef>
                  <a:spcPts val="115"/>
                </a:spcBef>
                <a:spcAft>
                  <a:spcPts val="225"/>
                </a:spcAft>
                <a:buClr>
                  <a:srgbClr val="0B4DA2"/>
                </a:buClr>
                <a:buSzPct val="100000"/>
                <a:buFont typeface="Calibri" panose="020F0502020204030204" pitchFamily="34" charset="0"/>
                <a:buChar char="◦"/>
                <a:defRPr sz="750">
                  <a:solidFill>
                    <a:srgbClr val="404040"/>
                  </a:solidFill>
                  <a:latin typeface="+mn-lt"/>
                  <a:ea typeface="+mn-ea"/>
                </a:defRPr>
              </a:lvl8pPr>
              <a:lvl9pPr marL="1895475" indent="-104775" algn="l" rtl="0" fontAlgn="base">
                <a:lnSpc>
                  <a:spcPct val="90000"/>
                </a:lnSpc>
                <a:spcBef>
                  <a:spcPts val="115"/>
                </a:spcBef>
                <a:spcAft>
                  <a:spcPts val="225"/>
                </a:spcAft>
                <a:buClr>
                  <a:srgbClr val="0B4DA2"/>
                </a:buClr>
                <a:buSzPct val="100000"/>
                <a:buFont typeface="Calibri" panose="020F0502020204030204" pitchFamily="34" charset="0"/>
                <a:buChar char="◦"/>
                <a:defRPr sz="750">
                  <a:solidFill>
                    <a:srgbClr val="404040"/>
                  </a:solidFill>
                  <a:latin typeface="+mn-lt"/>
                  <a:ea typeface="+mn-ea"/>
                </a:defRPr>
              </a:lvl9pPr>
            </a:lstStyle>
            <a:p>
              <a:pPr marL="0" indent="0">
                <a:buFont typeface="Calibri" panose="020F0502020204030204" pitchFamily="34" charset="0"/>
                <a:buNone/>
              </a:pPr>
              <a:r>
                <a:rPr lang="en-US" altLang="zh-CN" sz="2800" kern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 audio signal in time domain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altLang="zh-CN" sz="28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altLang="zh-CN" sz="28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altLang="zh-CN" sz="28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altLang="zh-CN" sz="28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indent="0">
                <a:buFont typeface="Calibri" panose="020F0502020204030204" pitchFamily="34" charset="0"/>
                <a:buNone/>
              </a:pPr>
              <a:endParaRPr lang="en-US" altLang="zh-CN" sz="28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032" name="Picture 8" descr="IntelliGo">
            <a:extLst>
              <a:ext uri="{FF2B5EF4-FFF2-40B4-BE49-F238E27FC236}">
                <a16:creationId xmlns:a16="http://schemas.microsoft.com/office/drawing/2014/main" id="{9BA04694-62E8-4A94-B90A-03E0055DC7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6" r="40488"/>
          <a:stretch/>
        </p:blipFill>
        <p:spPr bwMode="auto">
          <a:xfrm>
            <a:off x="755780" y="1815644"/>
            <a:ext cx="3200400" cy="2534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999862"/>
      </p:ext>
    </p:extLst>
  </p:cSld>
  <p:clrMapOvr>
    <a:masterClrMapping/>
  </p:clrMapOvr>
  <p:transition spd="med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Time/Frequency Domain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72795" y="228602"/>
            <a:ext cx="21375504" cy="9358862"/>
          </a:xfrm>
        </p:spPr>
        <p:txBody>
          <a:bodyPr/>
          <a:lstStyle/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60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85B716E-06B4-4FD6-97C7-A716905E6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1597058"/>
            <a:ext cx="7560840" cy="410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91687"/>
      </p:ext>
    </p:extLst>
  </p:cSld>
  <p:clrMapOvr>
    <a:masterClrMapping/>
  </p:clrMapOvr>
  <p:transition spd="med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AC9E58-9A24-404E-82CC-8777FB3EA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528710" cy="784225"/>
          </a:xfrm>
        </p:spPr>
        <p:txBody>
          <a:bodyPr/>
          <a:lstStyle/>
          <a:p>
            <a:r>
              <a:rPr lang="zh-CN" altLang="en-US" sz="3200" dirty="0">
                <a:solidFill>
                  <a:schemeClr val="tx1"/>
                </a:solidFill>
              </a:rPr>
              <a:t>不同傅里叶级数表示形式的相互转换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3FFBED9-23FD-4666-BE04-5C480BA854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9763" y="1079500"/>
                <a:ext cx="10939463" cy="47752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解：首先回忆傅里叶级数表示的三种形式：</a:t>
                </a:r>
                <a:endParaRPr lang="en-US" altLang="zh-CN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457200" indent="-457200">
                  <a:buClrTx/>
                  <a:buFont typeface="+mj-ea"/>
                  <a:buAutoNum type="circleNumDbPlain"/>
                </a:pPr>
                <a:r>
                  <a:rPr lang="zh-CN" altLang="en-US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正余弦形式：</a:t>
                </a:r>
                <a:endParaRPr lang="en-US" altLang="zh-CN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457200" indent="-457200">
                  <a:buClrTx/>
                  <a:buFont typeface="+mj-ea"/>
                  <a:buAutoNum type="circleNumDbPlain" startAt="2"/>
                </a:pPr>
                <a:r>
                  <a:rPr lang="zh-CN" altLang="en-US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复指数形式：</a:t>
                </a:r>
                <a:endParaRPr lang="en-US" altLang="zh-CN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0" indent="0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    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      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            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         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457200" indent="-457200">
                  <a:buClrTx/>
                  <a:buFont typeface="+mj-ea"/>
                  <a:buAutoNum type="circleNumDbPlain" startAt="3"/>
                </a:pPr>
                <a:r>
                  <a:rPr lang="zh-CN" altLang="en-US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幅度</a:t>
                </a:r>
                <a:r>
                  <a:rPr lang="en-US" altLang="zh-CN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-</a:t>
                </a:r>
                <a:r>
                  <a:rPr lang="zh-CN" altLang="en-US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相位形式：</a:t>
                </a:r>
                <a:endParaRPr lang="en-US" altLang="zh-CN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0" indent="0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bSup>
                          <m:func>
                            <m:func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sSup>
                        <m:sSup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</m:sSup>
                      <m:r>
                        <m:rPr>
                          <m:nor/>
                        </m:rPr>
                        <a:rPr lang="en-US" altLang="zh-CN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ClrTx/>
                  <a:buNone/>
                </a:pPr>
                <a:endParaRPr lang="en-US" altLang="zh-TW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3FFBED9-23FD-4666-BE04-5C480BA8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9763" y="1079500"/>
                <a:ext cx="10939463" cy="4775200"/>
              </a:xfrm>
              <a:blipFill>
                <a:blip r:embed="rId2"/>
                <a:stretch>
                  <a:fillRect l="-1728" t="-1788" b="-94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60A8FD-60F5-4C1E-BD04-5AC21BFED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61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2295690"/>
      </p:ext>
    </p:extLst>
  </p:cSld>
  <p:clrMapOvr>
    <a:masterClrMapping/>
  </p:clrMapOvr>
  <p:transition spd="med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b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Conjugation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Assume 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groupChr>
                        <m:groupChrPr>
                          <m:chr m:val="↔"/>
                          <m:vertJc m:val="bot"/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𝐹</m:t>
                          </m:r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𝑆</m:t>
                          </m:r>
                        </m:e>
                      </m:groupChr>
                      <m:sSub>
                        <m:sSub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Then: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𝑥</m:t>
                      </m:r>
                      <m:r>
                        <a:rPr lang="en-US" altLang="zh-TW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r>
                        <a:rPr lang="en-US" altLang="zh-TW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𝑡</m:t>
                      </m:r>
                      <m:r>
                        <a:rPr lang="en-US" altLang="zh-TW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:endParaRPr lang="en-US" altLang="zh-TW" sz="14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𝑗𝑘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:endParaRPr lang="en-US" altLang="zh-TW" sz="14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𝑡</m:t>
                      </m:r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  <m:groupChr>
                        <m:groupChrPr>
                          <m:chr m:val="↔"/>
                          <m:vertJc m:val="bot"/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𝐹</m:t>
                          </m:r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𝑆</m:t>
                          </m:r>
                        </m:e>
                      </m:groupChr>
                      <m:sSubSup>
                        <m:sSubSup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922" t="-2009" b="-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62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1527411"/>
      </p:ext>
    </p:extLst>
  </p:cSld>
  <p:clrMapOvr>
    <a:masterClrMapping/>
  </p:clrMapOvr>
  <p:transition spd="med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b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Conjugation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Even/Odd property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groupChr>
                        <m:groupChrPr>
                          <m:chr m:val="↔"/>
                          <m:vertJc m:val="bot"/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𝐹</m:t>
                          </m:r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𝑆</m:t>
                          </m:r>
                        </m:e>
                      </m:groupChr>
                      <m:sSub>
                        <m:sSub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𝑡</m:t>
                      </m:r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  <m:groupChr>
                        <m:groupChrPr>
                          <m:chr m:val="↔"/>
                          <m:vertJc m:val="bot"/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𝐹</m:t>
                          </m:r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𝑆</m:t>
                          </m:r>
                        </m:e>
                      </m:groupChr>
                      <m:sSubSup>
                        <m:sSubSup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If </a:t>
                </a:r>
                <a14:m>
                  <m:oMath xmlns:m="http://schemas.openxmlformats.org/officeDocument/2006/math">
                    <m:r>
                      <a:rPr lang="en-US" altLang="zh-TW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d>
                      <m:dPr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is real (</a:t>
                </a:r>
                <a14:m>
                  <m:oMath xmlns:m="http://schemas.openxmlformats.org/officeDocument/2006/math"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d>
                      <m:dPr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𝑡</m:t>
                        </m:r>
                      </m:e>
                    </m:d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𝑡</m:t>
                    </m:r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):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16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922" t="-20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63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3343613"/>
      </p:ext>
    </p:extLst>
  </p:cSld>
  <p:clrMapOvr>
    <a:masterClrMapping/>
  </p:clrMapOvr>
  <p:transition spd="med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b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Conjugation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Even/Odd property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groupChr>
                        <m:groupChrPr>
                          <m:chr m:val="↔"/>
                          <m:vertJc m:val="bot"/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𝐹</m:t>
                          </m:r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𝑆</m:t>
                          </m:r>
                        </m:e>
                      </m:groupChr>
                      <m:sSub>
                        <m:sSub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𝑡</m:t>
                      </m:r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  <m:groupChr>
                        <m:groupChrPr>
                          <m:chr m:val="↔"/>
                          <m:vertJc m:val="bot"/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𝐹</m:t>
                          </m:r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𝑆</m:t>
                          </m:r>
                        </m:e>
                      </m:groupChr>
                      <m:sSubSup>
                        <m:sSubSup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altLang="zh-TW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d>
                      <m:dPr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is real and even (</a:t>
                </a:r>
                <a14:m>
                  <m:oMath xmlns:m="http://schemas.openxmlformats.org/officeDocument/2006/math"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d>
                      <m:dPr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𝑡</m:t>
                        </m:r>
                      </m:e>
                    </m:d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𝑡</m:t>
                        </m:r>
                      </m:e>
                    </m:d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,</m:t>
                    </m:r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d>
                      <m:dPr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𝑡</m:t>
                        </m:r>
                      </m:e>
                    </m:d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d>
                      <m:dPr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):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−</m:t>
                          </m:r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1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⇒</m:t>
                      </m:r>
                      <m:sSubSup>
                        <m:sSubSup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−</m:t>
                          </m:r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1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⇒</m:t>
                      </m:r>
                      <m:sSubSup>
                        <m:sSubSup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is real and even 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922" t="-20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64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6545522"/>
      </p:ext>
    </p:extLst>
  </p:cSld>
  <p:clrMapOvr>
    <a:masterClrMapping/>
  </p:clrMapOvr>
  <p:transition spd="med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b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Conjugation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Even/Odd property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groupChr>
                        <m:groupChrPr>
                          <m:chr m:val="↔"/>
                          <m:vertJc m:val="bot"/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𝐹</m:t>
                          </m:r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𝑆</m:t>
                          </m:r>
                        </m:e>
                      </m:groupChr>
                      <m:sSub>
                        <m:sSub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𝑡</m:t>
                      </m:r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  <m:groupChr>
                        <m:groupChrPr>
                          <m:chr m:val="↔"/>
                          <m:vertJc m:val="bot"/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𝐹</m:t>
                          </m:r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𝑆</m:t>
                          </m:r>
                        </m:e>
                      </m:groupChr>
                      <m:sSubSup>
                        <m:sSubSup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altLang="zh-TW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d>
                      <m:dPr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is real and odd (</a:t>
                </a:r>
                <a14:m>
                  <m:oMath xmlns:m="http://schemas.openxmlformats.org/officeDocument/2006/math"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d>
                      <m:dPr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𝑡</m:t>
                        </m:r>
                      </m:e>
                    </m:d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𝑡</m:t>
                        </m:r>
                      </m:e>
                    </m:d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,</m:t>
                    </m:r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d>
                      <m:dPr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𝑡</m:t>
                        </m:r>
                      </m:e>
                    </m:d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−</m:t>
                    </m:r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d>
                      <m:dPr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):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−</m:t>
                          </m:r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−</m:t>
                          </m:r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1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⇒</m:t>
                      </m:r>
                      <m:sSubSup>
                        <m:sSubSup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−</m:t>
                          </m:r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−</m:t>
                          </m:r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1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⇒</m:t>
                      </m:r>
                      <m:sSubSup>
                        <m:sSubSup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−</m:t>
                          </m:r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is imaginary and odd 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922" t="-20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65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6114946"/>
      </p:ext>
    </p:extLst>
  </p:cSld>
  <p:clrMapOvr>
    <a:masterClrMapping/>
  </p:clrMapOvr>
  <p:transition spd="med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b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Parseval’s relation</a:t>
                </a:r>
                <a:r>
                  <a:rPr lang="zh-CN" altLang="en-US" sz="2800" b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（帕斯瓦尔关系）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</a:t>
                </a:r>
                <a:r>
                  <a:rPr lang="en-US" altLang="zh-CN" sz="2000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 </a:t>
                </a:r>
                <a:r>
                  <a:rPr lang="en-US" altLang="zh-CN" sz="2800" b="0" i="0" dirty="0">
                    <a:solidFill>
                      <a:srgbClr val="20212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average power of a function in a period is equal to the sum of the square (power) of its Fourier series coefficients.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CN" sz="2800" b="0" i="0" dirty="0">
                  <a:solidFill>
                    <a:srgbClr val="20212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zh-TW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|</m:t>
                              </m:r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zh-TW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922" t="-2364" r="-2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66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9687301"/>
      </p:ext>
    </p:extLst>
  </p:cSld>
  <p:clrMapOvr>
    <a:masterClrMapping/>
  </p:clrMapOvr>
  <p:transition spd="med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b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Parseval’s relation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b="0" i="1" dirty="0">
                    <a:solidFill>
                      <a:srgbClr val="20212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Proof: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Sup>
                        <m:sSubSupPr>
                          <m:ctrlPr>
                            <a:rPr lang="en-US" altLang="zh-TW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[</m:t>
                      </m:r>
                      <m:f>
                        <m:f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]</m:t>
                      </m:r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nary>
                        <m:nary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[</m:t>
                          </m:r>
                          <m:nary>
                            <m:naryPr>
                              <m:chr m:val="∑"/>
                              <m:ctrlP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𝑘</m:t>
                              </m:r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=−∞</m:t>
                              </m:r>
                            </m:sub>
                            <m:sup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𝑗𝑘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]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𝑑𝑡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nary>
                        <m:nary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nary>
                        <m:nary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|</m:t>
                              </m:r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𝑑𝑡</m:t>
                      </m:r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922" t="-20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67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0936456"/>
      </p:ext>
    </p:extLst>
  </p:cSld>
  <p:clrMapOvr>
    <a:masterClrMapping/>
  </p:clrMapOvr>
  <p:transition spd="med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1983275" y="242688"/>
            <a:ext cx="4004945" cy="7512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b" anchorCtr="0" compatLnSpc="1">
            <a:normAutofit/>
          </a:bodyPr>
          <a:lstStyle/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3200" b="1" kern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48349" y="1997690"/>
            <a:ext cx="8296910" cy="9220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your listening!</a:t>
            </a:r>
          </a:p>
        </p:txBody>
      </p:sp>
      <p:sp>
        <p:nvSpPr>
          <p:cNvPr id="7" name="矩形 6"/>
          <p:cNvSpPr/>
          <p:nvPr/>
        </p:nvSpPr>
        <p:spPr>
          <a:xfrm>
            <a:off x="-10795" y="3924300"/>
            <a:ext cx="12214225" cy="2950210"/>
          </a:xfrm>
          <a:prstGeom prst="rect">
            <a:avLst/>
          </a:prstGeom>
          <a:solidFill>
            <a:srgbClr val="00447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pic>
        <p:nvPicPr>
          <p:cNvPr id="12" name="图片 11" descr="SHU_VI_LOGO.sv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745" y="4260215"/>
            <a:ext cx="1795780" cy="225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67089"/>
      </p:ext>
    </p:extLst>
  </p:cSld>
  <p:clrMapOvr>
    <a:masterClrMapping/>
  </p:clrMapOvr>
  <p:transition spd="med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Time/Frequency Domain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4618" y="1189947"/>
                <a:ext cx="10296215" cy="496825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Frequency domain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1807, J.B.J Fourier proposed to use trigonometric functions and series to solve heat equation in a metal plate.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Fourier claimed </a:t>
                </a:r>
                <a:r>
                  <a:rPr lang="en-US" altLang="zh-CN" sz="2800" b="1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any arbitrary periodic function can be represented by a harmonically related trigonometric series.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Fourier series representation:</a:t>
                </a:r>
                <a:endParaRPr lang="en-US" altLang="zh-CN" sz="28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651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4618" y="1189947"/>
                <a:ext cx="10296215" cy="4968257"/>
              </a:xfrm>
              <a:blipFill>
                <a:blip r:embed="rId3"/>
                <a:stretch>
                  <a:fillRect l="-2131" t="-2086" r="-25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1318722"/>
      </p:ext>
    </p:extLst>
  </p:cSld>
  <p:clrMapOvr>
    <a:masterClrMapping/>
  </p:clrMapOvr>
  <p:transition spd="med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Time/Frequency Domain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72795" y="228602"/>
            <a:ext cx="21375504" cy="9358862"/>
          </a:xfrm>
        </p:spPr>
        <p:txBody>
          <a:bodyPr/>
          <a:lstStyle/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1B1125B-16C1-423C-9033-01CE52EB373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943" y="1341028"/>
            <a:ext cx="5932326" cy="474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502080"/>
      </p:ext>
    </p:extLst>
  </p:cSld>
  <p:clrMapOvr>
    <a:masterClrMapping/>
  </p:clrMapOvr>
  <p:transition spd="med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Time/Frequency Domain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72795" y="228602"/>
            <a:ext cx="21375504" cy="9358862"/>
          </a:xfrm>
        </p:spPr>
        <p:txBody>
          <a:bodyPr/>
          <a:lstStyle/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85B716E-06B4-4FD6-97C7-A716905E6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1597058"/>
            <a:ext cx="7560840" cy="410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24623"/>
      </p:ext>
    </p:extLst>
  </p:cSld>
  <p:clrMapOvr>
    <a:masterClrMapping/>
  </p:clrMapOvr>
  <p:transition spd="med">
    <p:cut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B4DA2"/>
      </a:dk2>
      <a:lt2>
        <a:srgbClr val="EEECE1"/>
      </a:lt2>
      <a:accent1>
        <a:srgbClr val="0B4DA2"/>
      </a:accent1>
      <a:accent2>
        <a:srgbClr val="AE1831"/>
      </a:accent2>
      <a:accent3>
        <a:srgbClr val="FFFFFF"/>
      </a:accent3>
      <a:accent4>
        <a:srgbClr val="000000"/>
      </a:accent4>
      <a:accent5>
        <a:srgbClr val="AAB2CE"/>
      </a:accent5>
      <a:accent6>
        <a:srgbClr val="9D152B"/>
      </a:accent6>
      <a:hlink>
        <a:srgbClr val="0000FF"/>
      </a:hlink>
      <a:folHlink>
        <a:srgbClr val="800080"/>
      </a:folHlink>
    </a:clrScheme>
    <a:fontScheme name="默认设计模板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Calibri" panose="020F0502020204030204" pitchFamily="34" charset="0"/>
            <a:ea typeface="宋体" panose="02010600030101010101" pitchFamily="2" charset="-122"/>
            <a:sym typeface="Calibri" panose="020F050202020403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Calibri" panose="020F0502020204030204" pitchFamily="34" charset="0"/>
            <a:ea typeface="宋体" panose="02010600030101010101" pitchFamily="2" charset="-122"/>
            <a:sym typeface="Calibri" panose="020F0502020204030204" pitchFamily="34" charset="0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B4DA2"/>
        </a:dk2>
        <a:lt2>
          <a:srgbClr val="EEECE1"/>
        </a:lt2>
        <a:accent1>
          <a:srgbClr val="0B4DA2"/>
        </a:accent1>
        <a:accent2>
          <a:srgbClr val="AE1831"/>
        </a:accent2>
        <a:accent3>
          <a:srgbClr val="FFFFFF"/>
        </a:accent3>
        <a:accent4>
          <a:srgbClr val="000000"/>
        </a:accent4>
        <a:accent5>
          <a:srgbClr val="AAB2CE"/>
        </a:accent5>
        <a:accent6>
          <a:srgbClr val="9D152B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12240</TotalTime>
  <Words>2816</Words>
  <Application>Microsoft Office PowerPoint</Application>
  <PresentationFormat>宽屏</PresentationFormat>
  <Paragraphs>1589</Paragraphs>
  <Slides>68</Slides>
  <Notes>67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68</vt:i4>
      </vt:variant>
    </vt:vector>
  </HeadingPairs>
  <TitlesOfParts>
    <vt:vector size="80" baseType="lpstr">
      <vt:lpstr>等线</vt:lpstr>
      <vt:lpstr>等线 Light</vt:lpstr>
      <vt:lpstr>华文中宋</vt:lpstr>
      <vt:lpstr>楷体</vt:lpstr>
      <vt:lpstr>微软雅黑</vt:lpstr>
      <vt:lpstr>Arial</vt:lpstr>
      <vt:lpstr>Calibri</vt:lpstr>
      <vt:lpstr>Calibri Light</vt:lpstr>
      <vt:lpstr>Cambria Math</vt:lpstr>
      <vt:lpstr>Times New Roman</vt:lpstr>
      <vt:lpstr>默认设计模板</vt:lpstr>
      <vt:lpstr>自定义设计方案</vt:lpstr>
      <vt:lpstr>PowerPoint 演示文稿</vt:lpstr>
      <vt:lpstr>Outline: Lecture 4: Fourier Series of Continuous-time Signals</vt:lpstr>
      <vt:lpstr>Outline: Lecture 4: Fourier Series of Continuous-time Signals</vt:lpstr>
      <vt:lpstr>Time/Frequency Domain</vt:lpstr>
      <vt:lpstr>Time/Frequency Domain</vt:lpstr>
      <vt:lpstr>Time/Frequency Domain</vt:lpstr>
      <vt:lpstr>Time/Frequency Domain</vt:lpstr>
      <vt:lpstr>Time/Frequency Domain</vt:lpstr>
      <vt:lpstr>Time/Frequency Domain</vt:lpstr>
      <vt:lpstr>Time/Frequency Domain</vt:lpstr>
      <vt:lpstr>Time/Frequency Domain</vt:lpstr>
      <vt:lpstr>Time/Frequency Domain</vt:lpstr>
      <vt:lpstr>Outline: Lecture 4: Fourier Series of Continuous-time Signals</vt:lpstr>
      <vt:lpstr>Response of LTI Systems to Exponential Signal</vt:lpstr>
      <vt:lpstr>Response of LTI Systems to Exponential Signal</vt:lpstr>
      <vt:lpstr>Response of LTI Systems to Exponential Signal</vt:lpstr>
      <vt:lpstr>Response of LTI Systems to Exponential Signal</vt:lpstr>
      <vt:lpstr>Response of LTI Systems to Exponential Signal</vt:lpstr>
      <vt:lpstr>Response of LTI Systems to Exponential Signal</vt:lpstr>
      <vt:lpstr>Response of LTI Systems to Exponential Signal</vt:lpstr>
      <vt:lpstr>Response of LTI Systems to Exponential Signal</vt:lpstr>
      <vt:lpstr>Response of LTI Systems to Exponential Signal</vt:lpstr>
      <vt:lpstr>Response of LTI Systems to Exponential Signal</vt:lpstr>
      <vt:lpstr>Response of LTI Systems to Exponential Signal</vt:lpstr>
      <vt:lpstr>Response of LTI Systems to Exponential Signal</vt:lpstr>
      <vt:lpstr>Outline: Lecture 4: Fourier Series of Continuous-time Signals</vt:lpstr>
      <vt:lpstr>Fourier Series Representation</vt:lpstr>
      <vt:lpstr>Fourier Series Representation</vt:lpstr>
      <vt:lpstr>Fourier Series Representation</vt:lpstr>
      <vt:lpstr>Fourier Series Representation</vt:lpstr>
      <vt:lpstr>Fourier Series Representation</vt:lpstr>
      <vt:lpstr>Fourier Series Representation</vt:lpstr>
      <vt:lpstr>Fourier Series Representation</vt:lpstr>
      <vt:lpstr>Fourier Series Representation</vt:lpstr>
      <vt:lpstr>Fourier Series Representation</vt:lpstr>
      <vt:lpstr>Fourier Series Representation</vt:lpstr>
      <vt:lpstr>Fourier Series Representation</vt:lpstr>
      <vt:lpstr>Fourier Series Representation</vt:lpstr>
      <vt:lpstr>Fourier Series Representation</vt:lpstr>
      <vt:lpstr>Fourier Series Representation</vt:lpstr>
      <vt:lpstr>Fourier Series Representation</vt:lpstr>
      <vt:lpstr>Fourier Series Representation</vt:lpstr>
      <vt:lpstr>Fourier Series Representation</vt:lpstr>
      <vt:lpstr>Outline: Lecture 4: Fourier Series of Continuous-time Signals</vt:lpstr>
      <vt:lpstr>Convergence Issue</vt:lpstr>
      <vt:lpstr>Convergence Issue</vt:lpstr>
      <vt:lpstr>Convergence Issue</vt:lpstr>
      <vt:lpstr>Convergence Issue</vt:lpstr>
      <vt:lpstr>Convergence Issue</vt:lpstr>
      <vt:lpstr>Convergence Issue</vt:lpstr>
      <vt:lpstr>Convergence Issue</vt:lpstr>
      <vt:lpstr>Convergence Issue</vt:lpstr>
      <vt:lpstr>Outline: Lecture 4: Fourier Series of Continuous-time Signals</vt:lpstr>
      <vt:lpstr>Fourier Series Properties</vt:lpstr>
      <vt:lpstr>Fourier Series Properties</vt:lpstr>
      <vt:lpstr>Fourier Series Properties</vt:lpstr>
      <vt:lpstr>Fourier Series Properties</vt:lpstr>
      <vt:lpstr>Fourier Series Properties</vt:lpstr>
      <vt:lpstr>Fourier Series Properties</vt:lpstr>
      <vt:lpstr>Time/Frequency Domain</vt:lpstr>
      <vt:lpstr>不同傅里叶级数表示形式的相互转换</vt:lpstr>
      <vt:lpstr>Fourier Series Properties</vt:lpstr>
      <vt:lpstr>Fourier Series Properties</vt:lpstr>
      <vt:lpstr>Fourier Series Properties</vt:lpstr>
      <vt:lpstr>Fourier Series Properties</vt:lpstr>
      <vt:lpstr>Fourier Series Properties</vt:lpstr>
      <vt:lpstr>Fourier Series Properties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知识工程与机器学习</dc:title>
  <dc:creator>biubiu</dc:creator>
  <cp:lastModifiedBy>Duan</cp:lastModifiedBy>
  <cp:revision>616</cp:revision>
  <dcterms:created xsi:type="dcterms:W3CDTF">2018-10-18T11:34:23Z</dcterms:created>
  <dcterms:modified xsi:type="dcterms:W3CDTF">2023-08-27T06:06:32Z</dcterms:modified>
</cp:coreProperties>
</file>